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Lst>
  <p:notesMasterIdLst>
    <p:notesMasterId r:id="rId20"/>
  </p:notesMasterIdLst>
  <p:sldIdLst>
    <p:sldId id="256" r:id="rId11"/>
    <p:sldId id="257" r:id="rId12"/>
    <p:sldId id="258" r:id="rId13"/>
    <p:sldId id="259" r:id="rId14"/>
    <p:sldId id="260" r:id="rId15"/>
    <p:sldId id="261" r:id="rId16"/>
    <p:sldId id="262" r:id="rId17"/>
    <p:sldId id="263" r:id="rId18"/>
    <p:sldId id="264" r:id="rId19"/>
  </p:sldIdLst>
  <p:sldSz cx="14630400" cy="8229600"/>
  <p:notesSz cx="8229600" cy="146304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theme" Target="theme/theme1.xml"/><Relationship Id="rId10" Type="http://schemas.openxmlformats.org/officeDocument/2006/relationships/slideMaster" Target="slideMasters/slideMaster10.xml"/><Relationship Id="rId19"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5" name="PlaceHolder 1"/>
          <p:cNvSpPr>
            <a:spLocks noGrp="1" noRot="1" noChangeAspect="1"/>
          </p:cNvSpPr>
          <p:nvPr>
            <p:ph type="sldImg"/>
          </p:nvPr>
        </p:nvSpPr>
        <p:spPr>
          <a:xfrm>
            <a:off x="0" y="812520"/>
            <a:ext cx="0" cy="0"/>
          </a:xfrm>
          <a:prstGeom prst="rect">
            <a:avLst/>
          </a:prstGeom>
          <a:noFill/>
          <a:ln w="0">
            <a:noFill/>
          </a:ln>
        </p:spPr>
        <p:txBody>
          <a:bodyPr lIns="0" tIns="0" rIns="0" bIns="0" anchor="ctr">
            <a:noAutofit/>
          </a:bodyPr>
          <a:lstStyle/>
          <a:p>
            <a:pPr algn="ctr"/>
            <a:r>
              <a:rPr lang="en-US" sz="4400" b="0" strike="noStrike" spc="-1">
                <a:solidFill>
                  <a:schemeClr val="dk1"/>
                </a:solidFill>
                <a:latin typeface="Calibri Light"/>
              </a:rPr>
              <a:t>Click to move the slide</a:t>
            </a:r>
          </a:p>
        </p:txBody>
      </p:sp>
      <p:sp>
        <p:nvSpPr>
          <p:cNvPr id="46"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216000">
              <a:buNone/>
            </a:pPr>
            <a:r>
              <a:rPr lang="en-US" sz="2000" b="0" strike="noStrike" spc="-1">
                <a:solidFill>
                  <a:srgbClr val="000000"/>
                </a:solidFill>
                <a:latin typeface="Arial"/>
              </a:rPr>
              <a:t>Click to edit the notes format</a:t>
            </a:r>
          </a:p>
        </p:txBody>
      </p:sp>
      <p:sp>
        <p:nvSpPr>
          <p:cNvPr id="47"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US" sz="1400" b="0" strike="noStrike" spc="-1">
                <a:solidFill>
                  <a:srgbClr val="000000"/>
                </a:solidFill>
                <a:latin typeface="Times New Roman"/>
              </a:rPr>
              <a:t>&lt;header&gt;</a:t>
            </a:r>
          </a:p>
        </p:txBody>
      </p:sp>
      <p:sp>
        <p:nvSpPr>
          <p:cNvPr id="48"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indent="0" algn="r">
              <a:buNone/>
              <a:defRPr lang="en-US" sz="1400" b="0" strike="noStrike" spc="-1">
                <a:solidFill>
                  <a:srgbClr val="000000"/>
                </a:solidFill>
                <a:latin typeface="Times New Roman"/>
              </a:defRPr>
            </a:lvl1pPr>
          </a:lstStyle>
          <a:p>
            <a:pPr indent="0" algn="r">
              <a:buNone/>
            </a:pPr>
            <a:r>
              <a:rPr lang="en-US" sz="1400" b="0" strike="noStrike" spc="-1">
                <a:solidFill>
                  <a:srgbClr val="000000"/>
                </a:solidFill>
                <a:latin typeface="Times New Roman"/>
              </a:rPr>
              <a:t>&lt;date/time&gt;</a:t>
            </a:r>
          </a:p>
        </p:txBody>
      </p:sp>
      <p:sp>
        <p:nvSpPr>
          <p:cNvPr id="49"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indent="0">
              <a:buNone/>
              <a:defRPr lang="en-US" sz="1400" b="0" strike="noStrike" spc="-1">
                <a:solidFill>
                  <a:srgbClr val="000000"/>
                </a:solidFill>
                <a:latin typeface="Times New Roman"/>
              </a:defRPr>
            </a:lvl1pPr>
          </a:lstStyle>
          <a:p>
            <a:pPr indent="0">
              <a:buNone/>
            </a:pPr>
            <a:r>
              <a:rPr lang="en-US" sz="1400" b="0" strike="noStrike" spc="-1">
                <a:solidFill>
                  <a:srgbClr val="000000"/>
                </a:solidFill>
                <a:latin typeface="Times New Roman"/>
              </a:rPr>
              <a:t>&lt;footer&gt;</a:t>
            </a:r>
          </a:p>
        </p:txBody>
      </p:sp>
      <p:sp>
        <p:nvSpPr>
          <p:cNvPr id="50"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indent="0" algn="r">
              <a:buNone/>
              <a:defRPr lang="en-US" sz="1400" b="0" strike="noStrike" spc="-1">
                <a:solidFill>
                  <a:srgbClr val="000000"/>
                </a:solidFill>
                <a:latin typeface="Times New Roman"/>
              </a:defRPr>
            </a:lvl1pPr>
          </a:lstStyle>
          <a:p>
            <a:pPr indent="0" algn="r">
              <a:buNone/>
            </a:pPr>
            <a:fld id="{76D2375E-D9FE-4B71-AC52-D92720727D5F}" type="slidenum">
              <a:rPr lang="en-US" sz="1400" b="0" strike="noStrike" spc="-1">
                <a:solidFill>
                  <a:srgbClr val="000000"/>
                </a:solidFill>
                <a:latin typeface="Times New Roman"/>
              </a:rPr>
              <a:t>‹#›</a:t>
            </a:fld>
            <a:endParaRPr lang="en-U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noRot="1" noChangeAspect="1"/>
          </p:cNvSpPr>
          <p:nvPr>
            <p:ph type="sldImg"/>
          </p:nvPr>
        </p:nvSpPr>
        <p:spPr>
          <a:xfrm>
            <a:off x="685800" y="1143000"/>
            <a:ext cx="5486400" cy="3086100"/>
          </a:xfrm>
          <a:prstGeom prst="rect">
            <a:avLst/>
          </a:prstGeom>
          <a:ln w="0">
            <a:noFill/>
          </a:ln>
        </p:spPr>
      </p:sp>
      <p:sp>
        <p:nvSpPr>
          <p:cNvPr id="168"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69" name="PlaceHolder 3"/>
          <p:cNvSpPr>
            <a:spLocks noGrp="1"/>
          </p:cNvSpPr>
          <p:nvPr>
            <p:ph type="sldNum" idx="4"/>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BF12E13D-36A2-406D-8256-831999C5B59C}" type="slidenum">
              <a:rPr lang="en-US" sz="1200" b="0" strike="noStrike" spc="-1">
                <a:solidFill>
                  <a:srgbClr val="000000"/>
                </a:solidFill>
                <a:latin typeface="Times New Roman"/>
              </a:rPr>
              <a:t>1</a:t>
            </a:fld>
            <a:endParaRPr lang="en-US" sz="1200" b="0" strike="noStrike" spc="-1">
              <a:solidFill>
                <a:srgbClr val="000000"/>
              </a:solidFill>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noRot="1" noChangeAspect="1"/>
          </p:cNvSpPr>
          <p:nvPr>
            <p:ph type="sldImg"/>
          </p:nvPr>
        </p:nvSpPr>
        <p:spPr>
          <a:xfrm>
            <a:off x="685800" y="1143000"/>
            <a:ext cx="5486400" cy="3086100"/>
          </a:xfrm>
          <a:prstGeom prst="rect">
            <a:avLst/>
          </a:prstGeom>
          <a:ln w="0">
            <a:noFill/>
          </a:ln>
        </p:spPr>
      </p:sp>
      <p:sp>
        <p:nvSpPr>
          <p:cNvPr id="171"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2" name="PlaceHolder 3"/>
          <p:cNvSpPr>
            <a:spLocks noGrp="1"/>
          </p:cNvSpPr>
          <p:nvPr>
            <p:ph type="sldNum" idx="5"/>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DA5BBBF0-7971-4097-B1F5-4E700F7EF9BD}" type="slidenum">
              <a:rPr lang="en-US" sz="1200" b="0" strike="noStrike" spc="-1">
                <a:solidFill>
                  <a:srgbClr val="000000"/>
                </a:solidFill>
                <a:latin typeface="Times New Roman"/>
              </a:rPr>
              <a:t>2</a:t>
            </a:fld>
            <a:endParaRPr lang="en-US"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PlaceHolder 1"/>
          <p:cNvSpPr>
            <a:spLocks noGrp="1" noRot="1" noChangeAspect="1"/>
          </p:cNvSpPr>
          <p:nvPr>
            <p:ph type="sldImg"/>
          </p:nvPr>
        </p:nvSpPr>
        <p:spPr>
          <a:xfrm>
            <a:off x="685800" y="1143000"/>
            <a:ext cx="5486400" cy="3086100"/>
          </a:xfrm>
          <a:prstGeom prst="rect">
            <a:avLst/>
          </a:prstGeom>
          <a:ln w="0">
            <a:noFill/>
          </a:ln>
        </p:spPr>
      </p:sp>
      <p:sp>
        <p:nvSpPr>
          <p:cNvPr id="174"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5" name="PlaceHolder 3"/>
          <p:cNvSpPr>
            <a:spLocks noGrp="1"/>
          </p:cNvSpPr>
          <p:nvPr>
            <p:ph type="sldNum" idx="6"/>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000E2695-F8B6-470C-9FA5-F088F1F2370A}" type="slidenum">
              <a:rPr lang="en-US" sz="1200" b="0" strike="noStrike" spc="-1">
                <a:solidFill>
                  <a:srgbClr val="000000"/>
                </a:solidFill>
                <a:latin typeface="Times New Roman"/>
              </a:rPr>
              <a:t>3</a:t>
            </a:fld>
            <a:endParaRPr lang="en-US"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PlaceHolder 1"/>
          <p:cNvSpPr>
            <a:spLocks noGrp="1" noRot="1" noChangeAspect="1"/>
          </p:cNvSpPr>
          <p:nvPr>
            <p:ph type="sldImg"/>
          </p:nvPr>
        </p:nvSpPr>
        <p:spPr>
          <a:xfrm>
            <a:off x="685800" y="1143000"/>
            <a:ext cx="5486040" cy="3085920"/>
          </a:xfrm>
          <a:prstGeom prst="rect">
            <a:avLst/>
          </a:prstGeom>
          <a:ln w="0">
            <a:noFill/>
          </a:ln>
        </p:spPr>
      </p:sp>
      <p:sp>
        <p:nvSpPr>
          <p:cNvPr id="177"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78" name="PlaceHolder 3"/>
          <p:cNvSpPr>
            <a:spLocks noGrp="1"/>
          </p:cNvSpPr>
          <p:nvPr>
            <p:ph type="sldNum" idx="7"/>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F3C1729E-3148-4E50-AAF9-1FD9E543B2B3}" type="slidenum">
              <a:rPr lang="en-US" sz="1200" b="0" strike="noStrike" spc="-1">
                <a:solidFill>
                  <a:srgbClr val="000000"/>
                </a:solidFill>
                <a:latin typeface="Times New Roman"/>
              </a:rPr>
              <a:t>4</a:t>
            </a:fld>
            <a:endParaRPr lang="en-US"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laceHolder 1"/>
          <p:cNvSpPr>
            <a:spLocks noGrp="1" noRot="1" noChangeAspect="1"/>
          </p:cNvSpPr>
          <p:nvPr>
            <p:ph type="sldImg"/>
          </p:nvPr>
        </p:nvSpPr>
        <p:spPr>
          <a:xfrm>
            <a:off x="685800" y="1143000"/>
            <a:ext cx="5486040" cy="3085920"/>
          </a:xfrm>
          <a:prstGeom prst="rect">
            <a:avLst/>
          </a:prstGeom>
          <a:ln w="0">
            <a:noFill/>
          </a:ln>
        </p:spPr>
      </p:sp>
      <p:sp>
        <p:nvSpPr>
          <p:cNvPr id="180"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81" name="PlaceHolder 3"/>
          <p:cNvSpPr>
            <a:spLocks noGrp="1"/>
          </p:cNvSpPr>
          <p:nvPr>
            <p:ph type="sldNum" idx="8"/>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325C7440-1AB0-43F3-A362-791B65AE7F03}" type="slidenum">
              <a:rPr lang="en-US" sz="1200" b="0" strike="noStrike" spc="-1">
                <a:solidFill>
                  <a:srgbClr val="000000"/>
                </a:solidFill>
                <a:latin typeface="Times New Roman"/>
              </a:rPr>
              <a:t>5</a:t>
            </a:fld>
            <a:endParaRPr lang="en-US" sz="1200" b="0" strike="noStrike" spc="-1">
              <a:solidFill>
                <a:srgbClr val="000000"/>
              </a:solidFill>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PlaceHolder 1"/>
          <p:cNvSpPr>
            <a:spLocks noGrp="1" noRot="1" noChangeAspect="1"/>
          </p:cNvSpPr>
          <p:nvPr>
            <p:ph type="sldImg"/>
          </p:nvPr>
        </p:nvSpPr>
        <p:spPr>
          <a:xfrm>
            <a:off x="685800" y="1143000"/>
            <a:ext cx="5486400" cy="3086100"/>
          </a:xfrm>
          <a:prstGeom prst="rect">
            <a:avLst/>
          </a:prstGeom>
          <a:ln w="0">
            <a:noFill/>
          </a:ln>
        </p:spPr>
      </p:sp>
      <p:sp>
        <p:nvSpPr>
          <p:cNvPr id="183"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84" name="PlaceHolder 3"/>
          <p:cNvSpPr>
            <a:spLocks noGrp="1"/>
          </p:cNvSpPr>
          <p:nvPr>
            <p:ph type="sldNum" idx="9"/>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A97C2132-7977-4D14-9069-CF2BAFDC2EAB}" type="slidenum">
              <a:rPr lang="en-US" sz="1200" b="0" strike="noStrike" spc="-1">
                <a:solidFill>
                  <a:srgbClr val="000000"/>
                </a:solidFill>
                <a:latin typeface="Times New Roman"/>
              </a:rPr>
              <a:t>6</a:t>
            </a:fld>
            <a:endParaRPr lang="en-US" sz="1200" b="0" strike="noStrike" spc="-1">
              <a:solidFill>
                <a:srgbClr val="000000"/>
              </a:solidFill>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PlaceHolder 1"/>
          <p:cNvSpPr>
            <a:spLocks noGrp="1" noRot="1" noChangeAspect="1"/>
          </p:cNvSpPr>
          <p:nvPr>
            <p:ph type="sldImg"/>
          </p:nvPr>
        </p:nvSpPr>
        <p:spPr>
          <a:xfrm>
            <a:off x="685800" y="1143000"/>
            <a:ext cx="5486400" cy="3086100"/>
          </a:xfrm>
          <a:prstGeom prst="rect">
            <a:avLst/>
          </a:prstGeom>
          <a:ln w="0">
            <a:noFill/>
          </a:ln>
        </p:spPr>
      </p:sp>
      <p:sp>
        <p:nvSpPr>
          <p:cNvPr id="186"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87" name="PlaceHolder 3"/>
          <p:cNvSpPr>
            <a:spLocks noGrp="1"/>
          </p:cNvSpPr>
          <p:nvPr>
            <p:ph type="sldNum" idx="10"/>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686B0AE8-2BE7-4CD6-A9DC-940D960DDE90}" type="slidenum">
              <a:rPr lang="en-US" sz="1200" b="0" strike="noStrike" spc="-1">
                <a:solidFill>
                  <a:srgbClr val="000000"/>
                </a:solidFill>
                <a:latin typeface="Times New Roman"/>
              </a:rPr>
              <a:t>7</a:t>
            </a:fld>
            <a:endParaRPr lang="en-US" sz="1200" b="0" strike="noStrike" spc="-1">
              <a:solidFill>
                <a:srgbClr val="000000"/>
              </a:solidFill>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PlaceHolder 1"/>
          <p:cNvSpPr>
            <a:spLocks noGrp="1" noRot="1" noChangeAspect="1"/>
          </p:cNvSpPr>
          <p:nvPr>
            <p:ph type="sldImg"/>
          </p:nvPr>
        </p:nvSpPr>
        <p:spPr>
          <a:xfrm>
            <a:off x="685800" y="1143000"/>
            <a:ext cx="5486400" cy="3086100"/>
          </a:xfrm>
          <a:prstGeom prst="rect">
            <a:avLst/>
          </a:prstGeom>
          <a:ln w="0">
            <a:noFill/>
          </a:ln>
        </p:spPr>
      </p:sp>
      <p:sp>
        <p:nvSpPr>
          <p:cNvPr id="189"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90" name="PlaceHolder 3"/>
          <p:cNvSpPr>
            <a:spLocks noGrp="1"/>
          </p:cNvSpPr>
          <p:nvPr>
            <p:ph type="sldNum" idx="11"/>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C3AF41E7-1365-476A-96F4-224E8D936ED3}" type="slidenum">
              <a:rPr lang="en-US" sz="1200" b="0" strike="noStrike" spc="-1">
                <a:solidFill>
                  <a:srgbClr val="000000"/>
                </a:solidFill>
                <a:latin typeface="Times New Roman"/>
              </a:rPr>
              <a:t>8</a:t>
            </a:fld>
            <a:endParaRPr lang="en-US" sz="1200" b="0" strike="noStrike" spc="-1">
              <a:solidFill>
                <a:srgbClr val="000000"/>
              </a:solidFill>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noRot="1" noChangeAspect="1"/>
          </p:cNvSpPr>
          <p:nvPr>
            <p:ph type="sldImg"/>
          </p:nvPr>
        </p:nvSpPr>
        <p:spPr>
          <a:xfrm>
            <a:off x="685800" y="1143000"/>
            <a:ext cx="5486400" cy="3086100"/>
          </a:xfrm>
          <a:prstGeom prst="rect">
            <a:avLst/>
          </a:prstGeom>
          <a:ln w="0">
            <a:noFill/>
          </a:ln>
        </p:spPr>
      </p:sp>
      <p:sp>
        <p:nvSpPr>
          <p:cNvPr id="192" name="PlaceHolder 2"/>
          <p:cNvSpPr>
            <a:spLocks noGrp="1"/>
          </p:cNvSpPr>
          <p:nvPr>
            <p:ph type="body"/>
          </p:nvPr>
        </p:nvSpPr>
        <p:spPr>
          <a:xfrm>
            <a:off x="685800" y="4400640"/>
            <a:ext cx="5486040" cy="3600000"/>
          </a:xfrm>
          <a:prstGeom prst="rect">
            <a:avLst/>
          </a:prstGeom>
          <a:noFill/>
          <a:ln w="0">
            <a:noFill/>
          </a:ln>
        </p:spPr>
        <p:txBody>
          <a:bodyPr lIns="91440" tIns="45720" rIns="91440" bIns="45720" anchor="t">
            <a:noAutofit/>
          </a:bodyPr>
          <a:lstStyle/>
          <a:p>
            <a:pPr marL="216000" indent="-216000">
              <a:buNone/>
            </a:pPr>
            <a:endParaRPr lang="en-US" sz="1800" b="0" strike="noStrike" spc="-1">
              <a:solidFill>
                <a:srgbClr val="000000"/>
              </a:solidFill>
              <a:latin typeface="Arial"/>
            </a:endParaRPr>
          </a:p>
        </p:txBody>
      </p:sp>
      <p:sp>
        <p:nvSpPr>
          <p:cNvPr id="193" name="PlaceHolder 3"/>
          <p:cNvSpPr>
            <a:spLocks noGrp="1"/>
          </p:cNvSpPr>
          <p:nvPr>
            <p:ph type="sldNum" idx="12"/>
          </p:nvPr>
        </p:nvSpPr>
        <p:spPr>
          <a:xfrm>
            <a:off x="3884760" y="8685360"/>
            <a:ext cx="2971440" cy="458280"/>
          </a:xfrm>
          <a:prstGeom prst="rect">
            <a:avLst/>
          </a:prstGeom>
          <a:noFill/>
          <a:ln w="0">
            <a:noFill/>
          </a:ln>
        </p:spPr>
        <p:txBody>
          <a:bodyPr lIns="91440" tIns="45720" rIns="91440" bIns="4572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1361CA68-A4F2-47DB-8564-7FD5BADBC1F1}" type="slidenum">
              <a:rPr lang="en-US" sz="1200" b="0" strike="noStrike" spc="-1">
                <a:solidFill>
                  <a:srgbClr val="000000"/>
                </a:solidFill>
                <a:latin typeface="Times New Roman"/>
              </a:rPr>
              <a:t>9</a:t>
            </a:fld>
            <a:endParaRPr lang="en-US"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Slide 9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Slide 1 master">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Slide 2 master">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lide 3 master">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Slide 4 master">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Slide 5 master">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Slide 6 master">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Slide 7 mast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1.png"/></Relationships>
</file>

<file path=ppt/slideMasters/_rels/slideMaster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1.png"/></Relationships>
</file>

<file path=ppt/slideMasters/_rels/slideMaster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41"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42"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4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44"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6"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2"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4"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6"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7"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8"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9"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1"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12"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1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14"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16"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17"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18"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19"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21"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22"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2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24"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5"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26"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27"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28"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29"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1"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32"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3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34"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5" name="Shape 0"/>
          <p:cNvSpPr/>
          <p:nvPr/>
        </p:nvSpPr>
        <p:spPr>
          <a:xfrm>
            <a:off x="0" y="0"/>
            <a:ext cx="14630040" cy="8229240"/>
          </a:xfrm>
          <a:prstGeom prst="rect">
            <a:avLst/>
          </a:prstGeom>
          <a:solidFill>
            <a:srgbClr val="0C0D0F"/>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36" name="Shape 1"/>
          <p:cNvSpPr/>
          <p:nvPr/>
        </p:nvSpPr>
        <p:spPr>
          <a:xfrm>
            <a:off x="0" y="0"/>
            <a:ext cx="14630040" cy="8229240"/>
          </a:xfrm>
          <a:prstGeom prst="rect">
            <a:avLst/>
          </a:prstGeom>
          <a:solidFill>
            <a:srgbClr val="E8E8E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pic>
        <p:nvPicPr>
          <p:cNvPr id="37" name="Image 0" descr="preencoded.png">
            <a:hlinkClick r:id="rId3"/>
          </p:cNvPr>
          <p:cNvPicPr/>
          <p:nvPr/>
        </p:nvPicPr>
        <p:blipFill>
          <a:blip r:embed="rId4"/>
          <a:stretch/>
        </p:blipFill>
        <p:spPr>
          <a:xfrm>
            <a:off x="12839040" y="7749720"/>
            <a:ext cx="1722240" cy="411120"/>
          </a:xfrm>
          <a:prstGeom prst="rect">
            <a:avLst/>
          </a:prstGeom>
          <a:ln w="0">
            <a:noFill/>
          </a:ln>
        </p:spPr>
      </p:pic>
      <p:sp>
        <p:nvSpPr>
          <p:cNvPr id="38"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pPr indent="0" algn="ctr">
              <a:buNone/>
            </a:pPr>
            <a:r>
              <a:rPr lang="en-US" sz="4400" b="0" strike="noStrike" spc="-1">
                <a:solidFill>
                  <a:schemeClr val="dk1"/>
                </a:solidFill>
                <a:latin typeface="Calibri Light"/>
              </a:rPr>
              <a:t>Click to edit the title text format</a:t>
            </a:r>
          </a:p>
        </p:txBody>
      </p:sp>
      <p:sp>
        <p:nvSpPr>
          <p:cNvPr id="39"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Calibri"/>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Calibri"/>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Calibri"/>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Calibri"/>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Calibri"/>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Calibri"/>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Image 0" descr="preencoded.png"/>
          <p:cNvPicPr/>
          <p:nvPr/>
        </p:nvPicPr>
        <p:blipFill>
          <a:blip r:embed="rId3"/>
          <a:stretch/>
        </p:blipFill>
        <p:spPr>
          <a:xfrm>
            <a:off x="0" y="0"/>
            <a:ext cx="5486040" cy="8229240"/>
          </a:xfrm>
          <a:prstGeom prst="rect">
            <a:avLst/>
          </a:prstGeom>
          <a:ln w="0">
            <a:noFill/>
          </a:ln>
        </p:spPr>
      </p:pic>
      <p:sp>
        <p:nvSpPr>
          <p:cNvPr id="52" name="Text 0"/>
          <p:cNvSpPr/>
          <p:nvPr/>
        </p:nvSpPr>
        <p:spPr>
          <a:xfrm>
            <a:off x="6280200" y="1631880"/>
            <a:ext cx="7241760" cy="7084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5550"/>
              </a:lnSpc>
              <a:tabLst>
                <a:tab pos="0" algn="l"/>
              </a:tabLst>
            </a:pPr>
            <a:r>
              <a:rPr lang="en-US" sz="4450" b="1" strike="noStrike" spc="-1">
                <a:solidFill>
                  <a:srgbClr val="0C0D0F"/>
                </a:solidFill>
                <a:latin typeface="Hubot Sans Bold"/>
                <a:ea typeface="Hubot Sans Bold"/>
              </a:rPr>
              <a:t>GROUP 3. PARTICIPANT</a:t>
            </a:r>
            <a:endParaRPr lang="en-US" sz="4450" b="0" strike="noStrike" spc="-1">
              <a:solidFill>
                <a:srgbClr val="000000"/>
              </a:solidFill>
              <a:latin typeface="Arial"/>
            </a:endParaRPr>
          </a:p>
        </p:txBody>
      </p:sp>
      <p:sp>
        <p:nvSpPr>
          <p:cNvPr id="53" name="Shape 1"/>
          <p:cNvSpPr/>
          <p:nvPr/>
        </p:nvSpPr>
        <p:spPr>
          <a:xfrm>
            <a:off x="6280200" y="2680560"/>
            <a:ext cx="7556040" cy="3916800"/>
          </a:xfrm>
          <a:prstGeom prst="roundRect">
            <a:avLst>
              <a:gd name="adj" fmla="val 869"/>
            </a:avLst>
          </a:prstGeom>
          <a:noFill/>
          <a:ln w="7620">
            <a:solidFill>
              <a:srgbClr val="000000">
                <a:alpha val="8000"/>
              </a:srgbClr>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54" name="Shape 2"/>
          <p:cNvSpPr/>
          <p:nvPr/>
        </p:nvSpPr>
        <p:spPr>
          <a:xfrm>
            <a:off x="6287760" y="2688480"/>
            <a:ext cx="7540920" cy="649800"/>
          </a:xfrm>
          <a:prstGeom prst="rect">
            <a:avLst/>
          </a:prstGeom>
          <a:solidFill>
            <a:srgbClr val="FFFFFF">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55" name="Text 3"/>
          <p:cNvSpPr/>
          <p:nvPr/>
        </p:nvSpPr>
        <p:spPr>
          <a:xfrm>
            <a:off x="6514560" y="283212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NAMES</a:t>
            </a:r>
            <a:endParaRPr lang="en-US" sz="1750" b="0" strike="noStrike" spc="-1">
              <a:solidFill>
                <a:srgbClr val="000000"/>
              </a:solidFill>
              <a:latin typeface="Arial"/>
            </a:endParaRPr>
          </a:p>
        </p:txBody>
      </p:sp>
      <p:sp>
        <p:nvSpPr>
          <p:cNvPr id="56" name="Text 4"/>
          <p:cNvSpPr/>
          <p:nvPr/>
        </p:nvSpPr>
        <p:spPr>
          <a:xfrm>
            <a:off x="10289160" y="283212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REGISTRATION</a:t>
            </a:r>
            <a:endParaRPr lang="en-US" sz="1750" b="0" strike="noStrike" spc="-1">
              <a:solidFill>
                <a:srgbClr val="000000"/>
              </a:solidFill>
              <a:latin typeface="Arial"/>
            </a:endParaRPr>
          </a:p>
        </p:txBody>
      </p:sp>
      <p:sp>
        <p:nvSpPr>
          <p:cNvPr id="57" name="Shape 5"/>
          <p:cNvSpPr/>
          <p:nvPr/>
        </p:nvSpPr>
        <p:spPr>
          <a:xfrm>
            <a:off x="6287760" y="3338640"/>
            <a:ext cx="7540920" cy="649800"/>
          </a:xfrm>
          <a:prstGeom prst="rect">
            <a:avLst/>
          </a:prstGeom>
          <a:solidFill>
            <a:srgbClr val="000000">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58" name="Text 6"/>
          <p:cNvSpPr/>
          <p:nvPr/>
        </p:nvSpPr>
        <p:spPr>
          <a:xfrm>
            <a:off x="6514560" y="348228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LUCIA STEVEN MBOGO</a:t>
            </a:r>
            <a:endParaRPr lang="en-US" sz="1750" b="0" strike="noStrike" spc="-1">
              <a:solidFill>
                <a:srgbClr val="000000"/>
              </a:solidFill>
              <a:latin typeface="Arial"/>
            </a:endParaRPr>
          </a:p>
        </p:txBody>
      </p:sp>
      <p:sp>
        <p:nvSpPr>
          <p:cNvPr id="59" name="Text 7"/>
          <p:cNvSpPr/>
          <p:nvPr/>
        </p:nvSpPr>
        <p:spPr>
          <a:xfrm>
            <a:off x="10289160" y="348228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23171055015</a:t>
            </a:r>
            <a:endParaRPr lang="en-US" sz="1750" b="0" strike="noStrike" spc="-1">
              <a:solidFill>
                <a:srgbClr val="000000"/>
              </a:solidFill>
              <a:latin typeface="Arial"/>
            </a:endParaRPr>
          </a:p>
        </p:txBody>
      </p:sp>
      <p:sp>
        <p:nvSpPr>
          <p:cNvPr id="60" name="Shape 8"/>
          <p:cNvSpPr/>
          <p:nvPr/>
        </p:nvSpPr>
        <p:spPr>
          <a:xfrm>
            <a:off x="6287760" y="3988800"/>
            <a:ext cx="7540920" cy="649800"/>
          </a:xfrm>
          <a:prstGeom prst="rect">
            <a:avLst/>
          </a:prstGeom>
          <a:solidFill>
            <a:srgbClr val="FFFFFF">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61" name="Text 9"/>
          <p:cNvSpPr/>
          <p:nvPr/>
        </p:nvSpPr>
        <p:spPr>
          <a:xfrm>
            <a:off x="6514560" y="413280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PETER KAPOLI</a:t>
            </a:r>
            <a:endParaRPr lang="en-US" sz="1750" b="0" strike="noStrike" spc="-1">
              <a:solidFill>
                <a:srgbClr val="000000"/>
              </a:solidFill>
              <a:latin typeface="Arial"/>
            </a:endParaRPr>
          </a:p>
        </p:txBody>
      </p:sp>
      <p:sp>
        <p:nvSpPr>
          <p:cNvPr id="62" name="Text 10"/>
          <p:cNvSpPr/>
          <p:nvPr/>
        </p:nvSpPr>
        <p:spPr>
          <a:xfrm>
            <a:off x="10289160" y="413280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23171055020</a:t>
            </a:r>
            <a:endParaRPr lang="en-US" sz="1750" b="0" strike="noStrike" spc="-1">
              <a:solidFill>
                <a:srgbClr val="000000"/>
              </a:solidFill>
              <a:latin typeface="Arial"/>
            </a:endParaRPr>
          </a:p>
        </p:txBody>
      </p:sp>
      <p:sp>
        <p:nvSpPr>
          <p:cNvPr id="63" name="Shape 11"/>
          <p:cNvSpPr/>
          <p:nvPr/>
        </p:nvSpPr>
        <p:spPr>
          <a:xfrm>
            <a:off x="6287760" y="4639320"/>
            <a:ext cx="7540920" cy="649800"/>
          </a:xfrm>
          <a:prstGeom prst="rect">
            <a:avLst/>
          </a:prstGeom>
          <a:solidFill>
            <a:srgbClr val="000000">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64" name="Text 12"/>
          <p:cNvSpPr/>
          <p:nvPr/>
        </p:nvSpPr>
        <p:spPr>
          <a:xfrm>
            <a:off x="6514560" y="478296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JAROME EDWARD</a:t>
            </a:r>
            <a:endParaRPr lang="en-US" sz="1750" b="0" strike="noStrike" spc="-1">
              <a:solidFill>
                <a:srgbClr val="000000"/>
              </a:solidFill>
              <a:latin typeface="Arial"/>
            </a:endParaRPr>
          </a:p>
        </p:txBody>
      </p:sp>
      <p:sp>
        <p:nvSpPr>
          <p:cNvPr id="65" name="Text 13"/>
          <p:cNvSpPr/>
          <p:nvPr/>
        </p:nvSpPr>
        <p:spPr>
          <a:xfrm>
            <a:off x="10289160" y="478296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23171055001</a:t>
            </a:r>
            <a:endParaRPr lang="en-US" sz="1750" b="0" strike="noStrike" spc="-1">
              <a:solidFill>
                <a:srgbClr val="000000"/>
              </a:solidFill>
              <a:latin typeface="Arial"/>
            </a:endParaRPr>
          </a:p>
        </p:txBody>
      </p:sp>
      <p:sp>
        <p:nvSpPr>
          <p:cNvPr id="66" name="Shape 14"/>
          <p:cNvSpPr/>
          <p:nvPr/>
        </p:nvSpPr>
        <p:spPr>
          <a:xfrm>
            <a:off x="6287760" y="5289480"/>
            <a:ext cx="7540920" cy="649800"/>
          </a:xfrm>
          <a:prstGeom prst="rect">
            <a:avLst/>
          </a:prstGeom>
          <a:solidFill>
            <a:srgbClr val="FFFFFF">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67" name="Text 15"/>
          <p:cNvSpPr/>
          <p:nvPr/>
        </p:nvSpPr>
        <p:spPr>
          <a:xfrm>
            <a:off x="6514560" y="543312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ELIETIMIZE GOODLUCK</a:t>
            </a:r>
            <a:endParaRPr lang="en-US" sz="1750" b="0" strike="noStrike" spc="-1">
              <a:solidFill>
                <a:srgbClr val="000000"/>
              </a:solidFill>
              <a:latin typeface="Arial"/>
            </a:endParaRPr>
          </a:p>
        </p:txBody>
      </p:sp>
      <p:sp>
        <p:nvSpPr>
          <p:cNvPr id="68" name="Text 16"/>
          <p:cNvSpPr/>
          <p:nvPr/>
        </p:nvSpPr>
        <p:spPr>
          <a:xfrm>
            <a:off x="10289160" y="543312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23171055038</a:t>
            </a:r>
            <a:endParaRPr lang="en-US" sz="1750" b="0" strike="noStrike" spc="-1">
              <a:solidFill>
                <a:srgbClr val="000000"/>
              </a:solidFill>
              <a:latin typeface="Arial"/>
            </a:endParaRPr>
          </a:p>
        </p:txBody>
      </p:sp>
      <p:sp>
        <p:nvSpPr>
          <p:cNvPr id="69" name="Shape 17"/>
          <p:cNvSpPr/>
          <p:nvPr/>
        </p:nvSpPr>
        <p:spPr>
          <a:xfrm>
            <a:off x="6287760" y="5940000"/>
            <a:ext cx="7540920" cy="649800"/>
          </a:xfrm>
          <a:prstGeom prst="rect">
            <a:avLst/>
          </a:prstGeom>
          <a:solidFill>
            <a:srgbClr val="000000">
              <a:alpha val="4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FFFFFF"/>
              </a:solidFill>
              <a:latin typeface="Arial"/>
            </a:endParaRPr>
          </a:p>
        </p:txBody>
      </p:sp>
      <p:sp>
        <p:nvSpPr>
          <p:cNvPr id="70" name="Text 18"/>
          <p:cNvSpPr/>
          <p:nvPr/>
        </p:nvSpPr>
        <p:spPr>
          <a:xfrm>
            <a:off x="6514560" y="608364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MICHAEL JOHN</a:t>
            </a:r>
            <a:endParaRPr lang="en-US" sz="1750" b="0" strike="noStrike" spc="-1">
              <a:solidFill>
                <a:srgbClr val="000000"/>
              </a:solidFill>
              <a:latin typeface="Arial"/>
            </a:endParaRPr>
          </a:p>
        </p:txBody>
      </p:sp>
      <p:sp>
        <p:nvSpPr>
          <p:cNvPr id="71" name="Text 19"/>
          <p:cNvSpPr/>
          <p:nvPr/>
        </p:nvSpPr>
        <p:spPr>
          <a:xfrm>
            <a:off x="10289160" y="6083640"/>
            <a:ext cx="3312720" cy="3625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23171055030</a:t>
            </a:r>
            <a:endParaRPr lang="en-US" sz="1750" b="0" strike="noStrike" spc="-1">
              <a:solidFill>
                <a:srgbClr val="000000"/>
              </a:solidFill>
              <a:latin typeface="Arial"/>
            </a:endParaRPr>
          </a:p>
        </p:txBody>
      </p:sp>
      <p:sp>
        <p:nvSpPr>
          <p:cNvPr id="2" name="Rectangle 1">
            <a:extLst>
              <a:ext uri="{FF2B5EF4-FFF2-40B4-BE49-F238E27FC236}">
                <a16:creationId xmlns:a16="http://schemas.microsoft.com/office/drawing/2014/main" id="{296289FE-9C55-C267-B4CB-63E500D96CF1}"/>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 name="Image 0" descr="preencoded.png"/>
          <p:cNvPicPr/>
          <p:nvPr/>
        </p:nvPicPr>
        <p:blipFill>
          <a:blip r:embed="rId3"/>
          <a:stretch/>
        </p:blipFill>
        <p:spPr>
          <a:xfrm>
            <a:off x="0" y="0"/>
            <a:ext cx="5486040" cy="8229240"/>
          </a:xfrm>
          <a:prstGeom prst="rect">
            <a:avLst/>
          </a:prstGeom>
          <a:ln w="0">
            <a:noFill/>
          </a:ln>
        </p:spPr>
      </p:pic>
      <p:sp>
        <p:nvSpPr>
          <p:cNvPr id="73" name="Text 0"/>
          <p:cNvSpPr/>
          <p:nvPr/>
        </p:nvSpPr>
        <p:spPr>
          <a:xfrm>
            <a:off x="6280200" y="1801440"/>
            <a:ext cx="7556040" cy="28346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5550"/>
              </a:lnSpc>
              <a:tabLst>
                <a:tab pos="0" algn="l"/>
              </a:tabLst>
            </a:pPr>
            <a:r>
              <a:rPr lang="en-US" sz="4450" b="1" strike="noStrike" spc="-1">
                <a:solidFill>
                  <a:srgbClr val="0C0D0F"/>
                </a:solidFill>
                <a:latin typeface="Hubot Sans Bold"/>
                <a:ea typeface="Hubot Sans Bold"/>
              </a:rPr>
              <a:t>Swapping, Space Management, and RAID Structure in Operating Systems</a:t>
            </a:r>
            <a:endParaRPr lang="en-US" sz="4450" b="0" strike="noStrike" spc="-1">
              <a:solidFill>
                <a:srgbClr val="000000"/>
              </a:solidFill>
              <a:latin typeface="Arial"/>
            </a:endParaRPr>
          </a:p>
        </p:txBody>
      </p:sp>
      <p:sp>
        <p:nvSpPr>
          <p:cNvPr id="74" name="Text 1"/>
          <p:cNvSpPr/>
          <p:nvPr/>
        </p:nvSpPr>
        <p:spPr>
          <a:xfrm>
            <a:off x="6280200" y="4976640"/>
            <a:ext cx="7556040" cy="1451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This presentation will explore how operating systems manage memory and storage resources, focusing on key concepts like swapping, space management, and RAID structures. Understanding these components is crucial for optimizing system performance and ensuring data reliability.</a:t>
            </a:r>
            <a:endParaRPr lang="en-US" sz="1750" b="0" strike="noStrike" spc="-1">
              <a:solidFill>
                <a:srgbClr val="000000"/>
              </a:solidFill>
              <a:latin typeface="Arial"/>
            </a:endParaRPr>
          </a:p>
        </p:txBody>
      </p:sp>
      <p:sp>
        <p:nvSpPr>
          <p:cNvPr id="2" name="Rectangle 1">
            <a:extLst>
              <a:ext uri="{FF2B5EF4-FFF2-40B4-BE49-F238E27FC236}">
                <a16:creationId xmlns:a16="http://schemas.microsoft.com/office/drawing/2014/main" id="{7FDA693B-AFBB-D338-A19A-21A3DF4F97C9}"/>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ext 0"/>
          <p:cNvSpPr/>
          <p:nvPr/>
        </p:nvSpPr>
        <p:spPr>
          <a:xfrm>
            <a:off x="793800" y="1456920"/>
            <a:ext cx="13042440" cy="1417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5550"/>
              </a:lnSpc>
              <a:tabLst>
                <a:tab pos="0" algn="l"/>
              </a:tabLst>
            </a:pPr>
            <a:r>
              <a:rPr lang="en-US" sz="4450" b="1" strike="noStrike" spc="-1">
                <a:solidFill>
                  <a:srgbClr val="0C0D0F"/>
                </a:solidFill>
                <a:latin typeface="Hubot Sans Bold"/>
                <a:ea typeface="Hubot Sans Bold"/>
              </a:rPr>
              <a:t>Understanding Swapping in Operating Systems</a:t>
            </a:r>
            <a:endParaRPr lang="en-US" sz="4450" b="0" strike="noStrike" spc="-1">
              <a:solidFill>
                <a:srgbClr val="000000"/>
              </a:solidFill>
              <a:latin typeface="Arial"/>
            </a:endParaRPr>
          </a:p>
        </p:txBody>
      </p:sp>
      <p:sp>
        <p:nvSpPr>
          <p:cNvPr id="76" name="Text 1"/>
          <p:cNvSpPr/>
          <p:nvPr/>
        </p:nvSpPr>
        <p:spPr>
          <a:xfrm>
            <a:off x="793800" y="3328200"/>
            <a:ext cx="13042440" cy="10882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Swapping is a vital memory management technique where the operating system moves data or programs between RAM and secondary storage (like a hard disk or SSD). This process is initiated when RAM becomes full and additional memory is required for new programs or active processes.</a:t>
            </a:r>
            <a:endParaRPr lang="en-US" sz="1750" b="0" strike="noStrike" spc="-1">
              <a:solidFill>
                <a:srgbClr val="000000"/>
              </a:solidFill>
              <a:latin typeface="Arial"/>
            </a:endParaRPr>
          </a:p>
        </p:txBody>
      </p:sp>
      <p:sp>
        <p:nvSpPr>
          <p:cNvPr id="77" name="Text 2"/>
          <p:cNvSpPr/>
          <p:nvPr/>
        </p:nvSpPr>
        <p:spPr>
          <a:xfrm>
            <a:off x="793800" y="4898880"/>
            <a:ext cx="283500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0C0D0F"/>
                </a:solidFill>
                <a:latin typeface="Hubot Sans Bold"/>
                <a:ea typeface="Hubot Sans Bold"/>
              </a:rPr>
              <a:t>Swap-out</a:t>
            </a:r>
            <a:endParaRPr lang="en-US" sz="2200" b="0" strike="noStrike" spc="-1">
              <a:solidFill>
                <a:srgbClr val="000000"/>
              </a:solidFill>
              <a:latin typeface="Arial"/>
            </a:endParaRPr>
          </a:p>
        </p:txBody>
      </p:sp>
      <p:sp>
        <p:nvSpPr>
          <p:cNvPr id="78" name="Text 3"/>
          <p:cNvSpPr/>
          <p:nvPr/>
        </p:nvSpPr>
        <p:spPr>
          <a:xfrm>
            <a:off x="793800" y="5479920"/>
            <a:ext cx="6244200" cy="10882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This technique involves moving a process or data from the main memory (RAM) to the hard disk to free up space. It's used for inactive programs or data when RAM is at capacity.</a:t>
            </a:r>
            <a:endParaRPr lang="en-US" sz="1750" b="0" strike="noStrike" spc="-1">
              <a:solidFill>
                <a:srgbClr val="000000"/>
              </a:solidFill>
              <a:latin typeface="Arial"/>
            </a:endParaRPr>
          </a:p>
        </p:txBody>
      </p:sp>
      <p:sp>
        <p:nvSpPr>
          <p:cNvPr id="79" name="Text 4"/>
          <p:cNvSpPr/>
          <p:nvPr/>
        </p:nvSpPr>
        <p:spPr>
          <a:xfrm>
            <a:off x="7599600" y="4898880"/>
            <a:ext cx="283500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0C0D0F"/>
                </a:solidFill>
                <a:latin typeface="Hubot Sans Bold"/>
                <a:ea typeface="Hubot Sans Bold"/>
              </a:rPr>
              <a:t>Swap-in</a:t>
            </a:r>
            <a:endParaRPr lang="en-US" sz="2200" b="0" strike="noStrike" spc="-1">
              <a:solidFill>
                <a:srgbClr val="000000"/>
              </a:solidFill>
              <a:latin typeface="Arial"/>
            </a:endParaRPr>
          </a:p>
        </p:txBody>
      </p:sp>
      <p:sp>
        <p:nvSpPr>
          <p:cNvPr id="80" name="Text 5"/>
          <p:cNvSpPr/>
          <p:nvPr/>
        </p:nvSpPr>
        <p:spPr>
          <a:xfrm>
            <a:off x="7599600" y="5479920"/>
            <a:ext cx="6244200" cy="10882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Conversely, swap-in is the method of transferring a program or data from the hard disk back into main memory (RAM). This occurs when the previously swapped-out program is needed again for active use.</a:t>
            </a:r>
            <a:endParaRPr lang="en-US" sz="1750" b="0" strike="noStrike" spc="-1">
              <a:solidFill>
                <a:srgbClr val="000000"/>
              </a:solidFill>
              <a:latin typeface="Arial"/>
            </a:endParaRPr>
          </a:p>
        </p:txBody>
      </p:sp>
      <p:sp>
        <p:nvSpPr>
          <p:cNvPr id="2" name="Rectangle 1">
            <a:extLst>
              <a:ext uri="{FF2B5EF4-FFF2-40B4-BE49-F238E27FC236}">
                <a16:creationId xmlns:a16="http://schemas.microsoft.com/office/drawing/2014/main" id="{CF89946B-F6A2-8E6C-5BFD-649BED9284EE}"/>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 name="Image 0" descr="preencoded.png"/>
          <p:cNvPicPr/>
          <p:nvPr/>
        </p:nvPicPr>
        <p:blipFill>
          <a:blip r:embed="rId3"/>
          <a:stretch/>
        </p:blipFill>
        <p:spPr>
          <a:xfrm>
            <a:off x="9144000" y="0"/>
            <a:ext cx="5486040" cy="8229240"/>
          </a:xfrm>
          <a:prstGeom prst="rect">
            <a:avLst/>
          </a:prstGeom>
          <a:ln w="0">
            <a:noFill/>
          </a:ln>
        </p:spPr>
      </p:pic>
      <p:sp>
        <p:nvSpPr>
          <p:cNvPr id="82" name="Text 0"/>
          <p:cNvSpPr/>
          <p:nvPr/>
        </p:nvSpPr>
        <p:spPr>
          <a:xfrm>
            <a:off x="709200" y="613440"/>
            <a:ext cx="6898680" cy="632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4949"/>
              </a:lnSpc>
              <a:tabLst>
                <a:tab pos="0" algn="l"/>
              </a:tabLst>
            </a:pPr>
            <a:r>
              <a:rPr lang="en-US" sz="3950" b="1" strike="noStrike" spc="-1">
                <a:solidFill>
                  <a:srgbClr val="0C0D0F"/>
                </a:solidFill>
                <a:latin typeface="Hubot Sans Bold"/>
                <a:ea typeface="Hubot Sans Bold"/>
              </a:rPr>
              <a:t>The Swapping Process</a:t>
            </a:r>
            <a:endParaRPr lang="en-US" sz="3950" b="0" strike="noStrike" spc="-1">
              <a:solidFill>
                <a:srgbClr val="000000"/>
              </a:solidFill>
              <a:latin typeface="Arial"/>
            </a:endParaRPr>
          </a:p>
        </p:txBody>
      </p:sp>
      <p:sp>
        <p:nvSpPr>
          <p:cNvPr id="83" name="Text 1"/>
          <p:cNvSpPr/>
          <p:nvPr/>
        </p:nvSpPr>
        <p:spPr>
          <a:xfrm>
            <a:off x="709200" y="1550880"/>
            <a:ext cx="7724880" cy="9723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551"/>
              </a:lnSpc>
              <a:tabLst>
                <a:tab pos="0" algn="l"/>
              </a:tabLst>
            </a:pPr>
            <a:r>
              <a:rPr lang="en-US" sz="1550" b="0" strike="noStrike" spc="-1">
                <a:solidFill>
                  <a:srgbClr val="55575A"/>
                </a:solidFill>
                <a:latin typeface="Roboto Condensed"/>
                <a:ea typeface="Roboto Condensed"/>
              </a:rPr>
              <a:t>It involves </a:t>
            </a:r>
            <a:r>
              <a:rPr lang="en-US" sz="1550" b="1" strike="noStrike" spc="-1">
                <a:solidFill>
                  <a:srgbClr val="55575A"/>
                </a:solidFill>
                <a:latin typeface="Roboto Condensed"/>
                <a:ea typeface="Roboto Condensed"/>
              </a:rPr>
              <a:t>moving processes between main memory (RAM)</a:t>
            </a:r>
            <a:r>
              <a:rPr lang="en-US" sz="1550" b="0" strike="noStrike" spc="-1">
                <a:solidFill>
                  <a:srgbClr val="55575A"/>
                </a:solidFill>
                <a:latin typeface="Roboto Condensed"/>
                <a:ea typeface="Roboto Condensed"/>
              </a:rPr>
              <a:t> and </a:t>
            </a:r>
            <a:r>
              <a:rPr lang="en-US" sz="1550" b="1" strike="noStrike" spc="-1">
                <a:solidFill>
                  <a:srgbClr val="55575A"/>
                </a:solidFill>
                <a:latin typeface="Roboto Condensed"/>
                <a:ea typeface="Roboto Condensed"/>
              </a:rPr>
              <a:t>secondary storage (usually the hard disk)</a:t>
            </a:r>
            <a:r>
              <a:rPr lang="en-US" sz="1550" b="0" strike="noStrike" spc="-1">
                <a:solidFill>
                  <a:srgbClr val="55575A"/>
                </a:solidFill>
                <a:latin typeface="Roboto Condensed"/>
                <a:ea typeface="Roboto Condensed"/>
              </a:rPr>
              <a:t> to ensure that multiple processes can be executed even if there's not enough physical memory to hold them all at once.</a:t>
            </a:r>
            <a:endParaRPr lang="en-US" sz="1550" b="0" strike="noStrike" spc="-1">
              <a:solidFill>
                <a:srgbClr val="000000"/>
              </a:solidFill>
              <a:latin typeface="Arial"/>
            </a:endParaRPr>
          </a:p>
        </p:txBody>
      </p:sp>
      <p:pic>
        <p:nvPicPr>
          <p:cNvPr id="84" name="Image 1" descr="preencoded.png"/>
          <p:cNvPicPr/>
          <p:nvPr/>
        </p:nvPicPr>
        <p:blipFill>
          <a:blip r:embed="rId4"/>
          <a:stretch/>
        </p:blipFill>
        <p:spPr>
          <a:xfrm>
            <a:off x="709200" y="2751480"/>
            <a:ext cx="1013040" cy="1215720"/>
          </a:xfrm>
          <a:prstGeom prst="rect">
            <a:avLst/>
          </a:prstGeom>
          <a:ln w="0">
            <a:noFill/>
          </a:ln>
        </p:spPr>
      </p:pic>
      <p:sp>
        <p:nvSpPr>
          <p:cNvPr id="85" name="Text 2"/>
          <p:cNvSpPr/>
          <p:nvPr/>
        </p:nvSpPr>
        <p:spPr>
          <a:xfrm>
            <a:off x="2026800" y="2954160"/>
            <a:ext cx="2533320" cy="3164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49"/>
              </a:lnSpc>
              <a:tabLst>
                <a:tab pos="0" algn="l"/>
              </a:tabLst>
            </a:pPr>
            <a:r>
              <a:rPr lang="en-US" sz="1950" b="1" strike="noStrike" spc="-1">
                <a:solidFill>
                  <a:srgbClr val="55575A"/>
                </a:solidFill>
                <a:latin typeface="Hubot Sans Bold"/>
                <a:ea typeface="Hubot Sans Bold"/>
              </a:rPr>
              <a:t>RAM Full</a:t>
            </a:r>
            <a:endParaRPr lang="en-US" sz="1950" b="0" strike="noStrike" spc="-1">
              <a:solidFill>
                <a:srgbClr val="000000"/>
              </a:solidFill>
              <a:latin typeface="Arial"/>
            </a:endParaRPr>
          </a:p>
        </p:txBody>
      </p:sp>
      <p:sp>
        <p:nvSpPr>
          <p:cNvPr id="86" name="Text 3"/>
          <p:cNvSpPr/>
          <p:nvPr/>
        </p:nvSpPr>
        <p:spPr>
          <a:xfrm>
            <a:off x="2026800" y="3392280"/>
            <a:ext cx="6407640" cy="3240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551"/>
              </a:lnSpc>
              <a:tabLst>
                <a:tab pos="0" algn="l"/>
              </a:tabLst>
            </a:pPr>
            <a:r>
              <a:rPr lang="en-US" sz="1550" b="0" strike="noStrike" spc="-1">
                <a:solidFill>
                  <a:srgbClr val="55575A"/>
                </a:solidFill>
                <a:latin typeface="Roboto Condensed"/>
                <a:ea typeface="Roboto Condensed"/>
              </a:rPr>
              <a:t>Operating system detects insufficient RAM for new processes.</a:t>
            </a:r>
            <a:endParaRPr lang="en-US" sz="1550" b="0" strike="noStrike" spc="-1">
              <a:solidFill>
                <a:srgbClr val="000000"/>
              </a:solidFill>
              <a:latin typeface="Arial"/>
            </a:endParaRPr>
          </a:p>
        </p:txBody>
      </p:sp>
      <p:pic>
        <p:nvPicPr>
          <p:cNvPr id="87" name="Image 2" descr="preencoded.png"/>
          <p:cNvPicPr/>
          <p:nvPr/>
        </p:nvPicPr>
        <p:blipFill>
          <a:blip r:embed="rId5"/>
          <a:stretch/>
        </p:blipFill>
        <p:spPr>
          <a:xfrm>
            <a:off x="709200" y="3967560"/>
            <a:ext cx="1013040" cy="1215720"/>
          </a:xfrm>
          <a:prstGeom prst="rect">
            <a:avLst/>
          </a:prstGeom>
          <a:ln w="0">
            <a:noFill/>
          </a:ln>
        </p:spPr>
      </p:pic>
      <p:sp>
        <p:nvSpPr>
          <p:cNvPr id="88" name="Text 4"/>
          <p:cNvSpPr/>
          <p:nvPr/>
        </p:nvSpPr>
        <p:spPr>
          <a:xfrm>
            <a:off x="2026800" y="4170240"/>
            <a:ext cx="3276360" cy="3164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49"/>
              </a:lnSpc>
              <a:tabLst>
                <a:tab pos="0" algn="l"/>
              </a:tabLst>
            </a:pPr>
            <a:r>
              <a:rPr lang="en-US" sz="1950" b="1" strike="noStrike" spc="-1">
                <a:solidFill>
                  <a:srgbClr val="55575A"/>
                </a:solidFill>
                <a:latin typeface="Hubot Sans Bold"/>
                <a:ea typeface="Hubot Sans Bold"/>
              </a:rPr>
              <a:t>Select Inactive Data</a:t>
            </a:r>
            <a:endParaRPr lang="en-US" sz="1950" b="0" strike="noStrike" spc="-1">
              <a:solidFill>
                <a:srgbClr val="000000"/>
              </a:solidFill>
              <a:latin typeface="Arial"/>
            </a:endParaRPr>
          </a:p>
        </p:txBody>
      </p:sp>
      <p:sp>
        <p:nvSpPr>
          <p:cNvPr id="89" name="Text 5"/>
          <p:cNvSpPr/>
          <p:nvPr/>
        </p:nvSpPr>
        <p:spPr>
          <a:xfrm>
            <a:off x="2026800" y="4608720"/>
            <a:ext cx="6407640" cy="3240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551"/>
              </a:lnSpc>
              <a:tabLst>
                <a:tab pos="0" algn="l"/>
              </a:tabLst>
            </a:pPr>
            <a:r>
              <a:rPr lang="en-US" sz="1550" b="0" strike="noStrike" spc="-1">
                <a:solidFill>
                  <a:srgbClr val="55575A"/>
                </a:solidFill>
                <a:latin typeface="Roboto Condensed"/>
                <a:ea typeface="Roboto Condensed"/>
              </a:rPr>
              <a:t>OS chooses a less active program or data in RAM.</a:t>
            </a:r>
            <a:endParaRPr lang="en-US" sz="1550" b="0" strike="noStrike" spc="-1">
              <a:solidFill>
                <a:srgbClr val="000000"/>
              </a:solidFill>
              <a:latin typeface="Arial"/>
            </a:endParaRPr>
          </a:p>
        </p:txBody>
      </p:sp>
      <p:pic>
        <p:nvPicPr>
          <p:cNvPr id="90" name="Image 3" descr="preencoded.png"/>
          <p:cNvPicPr/>
          <p:nvPr/>
        </p:nvPicPr>
        <p:blipFill>
          <a:blip r:embed="rId6"/>
          <a:stretch/>
        </p:blipFill>
        <p:spPr>
          <a:xfrm>
            <a:off x="709200" y="5183640"/>
            <a:ext cx="1013040" cy="1215720"/>
          </a:xfrm>
          <a:prstGeom prst="rect">
            <a:avLst/>
          </a:prstGeom>
          <a:ln w="0">
            <a:noFill/>
          </a:ln>
        </p:spPr>
      </p:pic>
      <p:sp>
        <p:nvSpPr>
          <p:cNvPr id="91" name="Text 6"/>
          <p:cNvSpPr/>
          <p:nvPr/>
        </p:nvSpPr>
        <p:spPr>
          <a:xfrm>
            <a:off x="2026800" y="5386320"/>
            <a:ext cx="2650680" cy="3164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49"/>
              </a:lnSpc>
              <a:tabLst>
                <a:tab pos="0" algn="l"/>
              </a:tabLst>
            </a:pPr>
            <a:r>
              <a:rPr lang="en-US" sz="1950" b="1" strike="noStrike" spc="-1">
                <a:solidFill>
                  <a:srgbClr val="55575A"/>
                </a:solidFill>
                <a:latin typeface="Hubot Sans Bold"/>
                <a:ea typeface="Hubot Sans Bold"/>
              </a:rPr>
              <a:t>Swap-out to Disk</a:t>
            </a:r>
            <a:endParaRPr lang="en-US" sz="1950" b="0" strike="noStrike" spc="-1">
              <a:solidFill>
                <a:srgbClr val="000000"/>
              </a:solidFill>
              <a:latin typeface="Arial"/>
            </a:endParaRPr>
          </a:p>
        </p:txBody>
      </p:sp>
      <p:sp>
        <p:nvSpPr>
          <p:cNvPr id="92" name="Text 7"/>
          <p:cNvSpPr/>
          <p:nvPr/>
        </p:nvSpPr>
        <p:spPr>
          <a:xfrm>
            <a:off x="2026800" y="5824800"/>
            <a:ext cx="6407640" cy="3240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551"/>
              </a:lnSpc>
              <a:tabLst>
                <a:tab pos="0" algn="l"/>
              </a:tabLst>
            </a:pPr>
            <a:r>
              <a:rPr lang="en-US" sz="1550" b="0" strike="noStrike" spc="-1">
                <a:solidFill>
                  <a:srgbClr val="55575A"/>
                </a:solidFill>
                <a:latin typeface="Roboto Condensed"/>
                <a:ea typeface="Roboto Condensed"/>
              </a:rPr>
              <a:t>Selected data is moved to secondary storage, freeing RAM.</a:t>
            </a:r>
            <a:endParaRPr lang="en-US" sz="1550" b="0" strike="noStrike" spc="-1">
              <a:solidFill>
                <a:srgbClr val="000000"/>
              </a:solidFill>
              <a:latin typeface="Arial"/>
            </a:endParaRPr>
          </a:p>
        </p:txBody>
      </p:sp>
      <p:pic>
        <p:nvPicPr>
          <p:cNvPr id="93" name="Image 4" descr="preencoded.png"/>
          <p:cNvPicPr/>
          <p:nvPr/>
        </p:nvPicPr>
        <p:blipFill>
          <a:blip r:embed="rId7"/>
          <a:stretch/>
        </p:blipFill>
        <p:spPr>
          <a:xfrm>
            <a:off x="709200" y="6399720"/>
            <a:ext cx="1013040" cy="1215720"/>
          </a:xfrm>
          <a:prstGeom prst="rect">
            <a:avLst/>
          </a:prstGeom>
          <a:ln w="0">
            <a:noFill/>
          </a:ln>
        </p:spPr>
      </p:pic>
      <p:sp>
        <p:nvSpPr>
          <p:cNvPr id="94" name="Text 8"/>
          <p:cNvSpPr/>
          <p:nvPr/>
        </p:nvSpPr>
        <p:spPr>
          <a:xfrm>
            <a:off x="2026800" y="6602400"/>
            <a:ext cx="3248280" cy="3164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49"/>
              </a:lnSpc>
              <a:tabLst>
                <a:tab pos="0" algn="l"/>
              </a:tabLst>
            </a:pPr>
            <a:r>
              <a:rPr lang="en-US" sz="1950" b="1" strike="noStrike" spc="-1">
                <a:solidFill>
                  <a:srgbClr val="55575A"/>
                </a:solidFill>
                <a:latin typeface="Hubot Sans Bold"/>
                <a:ea typeface="Hubot Sans Bold"/>
              </a:rPr>
              <a:t>Swap-in When Needed</a:t>
            </a:r>
            <a:endParaRPr lang="en-US" sz="1950" b="0" strike="noStrike" spc="-1">
              <a:solidFill>
                <a:srgbClr val="000000"/>
              </a:solidFill>
              <a:latin typeface="Arial"/>
            </a:endParaRPr>
          </a:p>
        </p:txBody>
      </p:sp>
      <p:sp>
        <p:nvSpPr>
          <p:cNvPr id="95" name="Text 9"/>
          <p:cNvSpPr/>
          <p:nvPr/>
        </p:nvSpPr>
        <p:spPr>
          <a:xfrm>
            <a:off x="2026800" y="7040880"/>
            <a:ext cx="6407640" cy="3240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551"/>
              </a:lnSpc>
              <a:tabLst>
                <a:tab pos="0" algn="l"/>
              </a:tabLst>
            </a:pPr>
            <a:r>
              <a:rPr lang="en-US" sz="1550" b="0" strike="noStrike" spc="-1">
                <a:solidFill>
                  <a:srgbClr val="55575A"/>
                </a:solidFill>
                <a:latin typeface="Roboto Condensed"/>
                <a:ea typeface="Roboto Condensed"/>
              </a:rPr>
              <a:t>If the swapped-out program is required, it's brought back into RAM.</a:t>
            </a:r>
            <a:endParaRPr lang="en-US" sz="1550" b="0" strike="noStrike" spc="-1">
              <a:solidFill>
                <a:srgbClr val="000000"/>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 name="Image 0" descr="preencoded.png"/>
          <p:cNvPicPr/>
          <p:nvPr/>
        </p:nvPicPr>
        <p:blipFill>
          <a:blip r:embed="rId3"/>
          <a:stretch/>
        </p:blipFill>
        <p:spPr>
          <a:xfrm>
            <a:off x="9144000" y="0"/>
            <a:ext cx="5486040" cy="8229240"/>
          </a:xfrm>
          <a:prstGeom prst="rect">
            <a:avLst/>
          </a:prstGeom>
          <a:ln w="0">
            <a:noFill/>
          </a:ln>
        </p:spPr>
      </p:pic>
      <p:sp>
        <p:nvSpPr>
          <p:cNvPr id="97" name="Text 0"/>
          <p:cNvSpPr/>
          <p:nvPr/>
        </p:nvSpPr>
        <p:spPr>
          <a:xfrm>
            <a:off x="563040" y="570240"/>
            <a:ext cx="8017200" cy="10051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3949"/>
              </a:lnSpc>
              <a:tabLst>
                <a:tab pos="0" algn="l"/>
              </a:tabLst>
            </a:pPr>
            <a:r>
              <a:rPr lang="en-US" sz="3150" b="1" strike="noStrike" spc="-1">
                <a:solidFill>
                  <a:srgbClr val="0C0D0F"/>
                </a:solidFill>
                <a:latin typeface="Hubot Sans Bold"/>
                <a:ea typeface="Hubot Sans Bold"/>
              </a:rPr>
              <a:t>Space Management in Operating Systems</a:t>
            </a:r>
            <a:endParaRPr lang="en-US" sz="3150" b="0" strike="noStrike" spc="-1">
              <a:solidFill>
                <a:srgbClr val="000000"/>
              </a:solidFill>
              <a:latin typeface="Arial"/>
            </a:endParaRPr>
          </a:p>
        </p:txBody>
      </p:sp>
      <p:sp>
        <p:nvSpPr>
          <p:cNvPr id="98" name="Text 1"/>
          <p:cNvSpPr/>
          <p:nvPr/>
        </p:nvSpPr>
        <p:spPr>
          <a:xfrm>
            <a:off x="563040" y="1817280"/>
            <a:ext cx="8017200" cy="771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001"/>
              </a:lnSpc>
              <a:tabLst>
                <a:tab pos="0" algn="l"/>
              </a:tabLst>
            </a:pPr>
            <a:r>
              <a:rPr lang="en-US" sz="1250" b="1" strike="noStrike" spc="-1">
                <a:solidFill>
                  <a:srgbClr val="55575A"/>
                </a:solidFill>
                <a:latin typeface="Roboto Condensed"/>
                <a:ea typeface="Roboto Condensed"/>
              </a:rPr>
              <a:t>Space management</a:t>
            </a:r>
            <a:r>
              <a:rPr lang="en-US" sz="1250" b="0" strike="noStrike" spc="-1">
                <a:solidFill>
                  <a:srgbClr val="55575A"/>
                </a:solidFill>
                <a:latin typeface="Roboto Condensed"/>
                <a:ea typeface="Roboto Condensed"/>
              </a:rPr>
              <a:t> in an operating system refers to how the OS manages and allocates </a:t>
            </a:r>
            <a:r>
              <a:rPr lang="en-US" sz="1250" b="1" strike="noStrike" spc="-1">
                <a:solidFill>
                  <a:srgbClr val="55575A"/>
                </a:solidFill>
                <a:latin typeface="Roboto Condensed"/>
                <a:ea typeface="Roboto Condensed"/>
              </a:rPr>
              <a:t>memory (RAM)</a:t>
            </a:r>
            <a:r>
              <a:rPr lang="en-US" sz="1250" b="0" strike="noStrike" spc="-1">
                <a:solidFill>
                  <a:srgbClr val="55575A"/>
                </a:solidFill>
                <a:latin typeface="Roboto Condensed"/>
                <a:ea typeface="Roboto Condensed"/>
              </a:rPr>
              <a:t> and </a:t>
            </a:r>
            <a:r>
              <a:rPr lang="en-US" sz="1250" b="1" strike="noStrike" spc="-1">
                <a:solidFill>
                  <a:srgbClr val="55575A"/>
                </a:solidFill>
                <a:latin typeface="Roboto Condensed"/>
                <a:ea typeface="Roboto Condensed"/>
              </a:rPr>
              <a:t>storage (disk space)</a:t>
            </a:r>
            <a:r>
              <a:rPr lang="en-US" sz="1250" b="0" strike="noStrike" spc="-1">
                <a:solidFill>
                  <a:srgbClr val="55575A"/>
                </a:solidFill>
                <a:latin typeface="Roboto Condensed"/>
                <a:ea typeface="Roboto Condensed"/>
              </a:rPr>
              <a:t> to various processes and files. It ensures efficient use of system resources and affects both system performance and reliability.</a:t>
            </a:r>
            <a:endParaRPr lang="en-US" sz="1250" b="0" strike="noStrike" spc="-1">
              <a:solidFill>
                <a:srgbClr val="000000"/>
              </a:solidFill>
              <a:latin typeface="Arial"/>
            </a:endParaRPr>
          </a:p>
        </p:txBody>
      </p:sp>
      <p:sp>
        <p:nvSpPr>
          <p:cNvPr id="99" name="Text 2"/>
          <p:cNvSpPr/>
          <p:nvPr/>
        </p:nvSpPr>
        <p:spPr>
          <a:xfrm>
            <a:off x="563040" y="2770200"/>
            <a:ext cx="801720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endParaRPr lang="en-US" sz="1250" b="0" strike="noStrike" spc="-1">
              <a:solidFill>
                <a:srgbClr val="000000"/>
              </a:solidFill>
              <a:latin typeface="Arial"/>
            </a:endParaRPr>
          </a:p>
        </p:txBody>
      </p:sp>
      <p:sp>
        <p:nvSpPr>
          <p:cNvPr id="100" name="Shape 3"/>
          <p:cNvSpPr/>
          <p:nvPr/>
        </p:nvSpPr>
        <p:spPr>
          <a:xfrm>
            <a:off x="563040" y="3208320"/>
            <a:ext cx="8017200" cy="2848320"/>
          </a:xfrm>
          <a:prstGeom prst="roundRect">
            <a:avLst>
              <a:gd name="adj" fmla="val 847"/>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01" name="Text 4"/>
          <p:cNvSpPr/>
          <p:nvPr/>
        </p:nvSpPr>
        <p:spPr>
          <a:xfrm>
            <a:off x="723960" y="3369240"/>
            <a:ext cx="4003560" cy="2509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1950"/>
              </a:lnSpc>
              <a:tabLst>
                <a:tab pos="0" algn="l"/>
              </a:tabLst>
            </a:pPr>
            <a:r>
              <a:rPr lang="en-US" sz="1550" b="1" strike="noStrike" spc="-1">
                <a:solidFill>
                  <a:srgbClr val="000000"/>
                </a:solidFill>
                <a:latin typeface="Hubot Sans Bold"/>
                <a:ea typeface="Hubot Sans Bold"/>
              </a:rPr>
              <a:t>Memory Space Management (RAM)</a:t>
            </a:r>
            <a:endParaRPr lang="en-US" sz="1550" b="0" strike="noStrike" spc="-1">
              <a:solidFill>
                <a:srgbClr val="000000"/>
              </a:solidFill>
              <a:latin typeface="Arial"/>
            </a:endParaRPr>
          </a:p>
        </p:txBody>
      </p:sp>
      <p:sp>
        <p:nvSpPr>
          <p:cNvPr id="102" name="Text 5"/>
          <p:cNvSpPr/>
          <p:nvPr/>
        </p:nvSpPr>
        <p:spPr>
          <a:xfrm>
            <a:off x="723960" y="371700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0" strike="noStrike" spc="-1">
                <a:solidFill>
                  <a:srgbClr val="000000"/>
                </a:solidFill>
                <a:latin typeface="Roboto Condensed"/>
                <a:ea typeface="Roboto Condensed"/>
              </a:rPr>
              <a:t>This is about managing the computer's </a:t>
            </a:r>
            <a:r>
              <a:rPr lang="en-US" sz="1250" b="1" strike="noStrike" spc="-1">
                <a:solidFill>
                  <a:srgbClr val="000000"/>
                </a:solidFill>
                <a:latin typeface="Roboto Condensed"/>
                <a:ea typeface="Roboto Condensed"/>
              </a:rPr>
              <a:t>main memory (RAM)</a:t>
            </a:r>
            <a:r>
              <a:rPr lang="en-US" sz="1250" b="0" strike="noStrike" spc="-1">
                <a:solidFill>
                  <a:srgbClr val="000000"/>
                </a:solidFill>
                <a:latin typeface="Roboto Condensed"/>
                <a:ea typeface="Roboto Condensed"/>
              </a:rPr>
              <a:t> among running processes.</a:t>
            </a:r>
            <a:endParaRPr lang="en-US" sz="1250" b="0" strike="noStrike" spc="-1">
              <a:solidFill>
                <a:srgbClr val="000000"/>
              </a:solidFill>
              <a:latin typeface="Arial"/>
            </a:endParaRPr>
          </a:p>
        </p:txBody>
      </p:sp>
      <p:sp>
        <p:nvSpPr>
          <p:cNvPr id="103" name="Text 6"/>
          <p:cNvSpPr/>
          <p:nvPr/>
        </p:nvSpPr>
        <p:spPr>
          <a:xfrm>
            <a:off x="723960" y="407088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1" strike="noStrike" spc="-1">
                <a:solidFill>
                  <a:srgbClr val="000000"/>
                </a:solidFill>
                <a:latin typeface="Roboto Condensed"/>
                <a:ea typeface="Roboto Condensed"/>
              </a:rPr>
              <a:t>Partitioning</a:t>
            </a:r>
            <a:r>
              <a:rPr lang="en-US" sz="1250" b="0" strike="noStrike" spc="-1">
                <a:solidFill>
                  <a:srgbClr val="000000"/>
                </a:solidFill>
                <a:latin typeface="Roboto Condensed"/>
                <a:ea typeface="Roboto Condensed"/>
              </a:rPr>
              <a:t>: Dividing memory into sections to load processes.</a:t>
            </a:r>
            <a:endParaRPr lang="en-US" sz="1250" b="0" strike="noStrike" spc="-1">
              <a:solidFill>
                <a:srgbClr val="000000"/>
              </a:solidFill>
              <a:latin typeface="Arial"/>
            </a:endParaRPr>
          </a:p>
        </p:txBody>
      </p:sp>
      <p:sp>
        <p:nvSpPr>
          <p:cNvPr id="104" name="Text 7"/>
          <p:cNvSpPr/>
          <p:nvPr/>
        </p:nvSpPr>
        <p:spPr>
          <a:xfrm>
            <a:off x="723960" y="438444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0" i="1" strike="noStrike" spc="-1">
                <a:solidFill>
                  <a:srgbClr val="000000"/>
                </a:solidFill>
                <a:latin typeface="Roboto Condensed"/>
                <a:ea typeface="Roboto Condensed"/>
              </a:rPr>
              <a:t>Fixed Partitioning</a:t>
            </a:r>
            <a:r>
              <a:rPr lang="en-US" sz="1250" b="0" strike="noStrike" spc="-1">
                <a:solidFill>
                  <a:srgbClr val="000000"/>
                </a:solidFill>
                <a:latin typeface="Roboto Condensed"/>
                <a:ea typeface="Roboto Condensed"/>
              </a:rPr>
              <a:t>: Memory is divided into fixed sizes.</a:t>
            </a:r>
            <a:endParaRPr lang="en-US" sz="1250" b="0" strike="noStrike" spc="-1">
              <a:solidFill>
                <a:srgbClr val="000000"/>
              </a:solidFill>
              <a:latin typeface="Arial"/>
            </a:endParaRPr>
          </a:p>
        </p:txBody>
      </p:sp>
      <p:sp>
        <p:nvSpPr>
          <p:cNvPr id="105" name="Text 8"/>
          <p:cNvSpPr/>
          <p:nvPr/>
        </p:nvSpPr>
        <p:spPr>
          <a:xfrm>
            <a:off x="723960" y="469800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0" i="1" strike="noStrike" spc="-1">
                <a:solidFill>
                  <a:srgbClr val="000000"/>
                </a:solidFill>
                <a:latin typeface="Roboto Condensed"/>
                <a:ea typeface="Roboto Condensed"/>
              </a:rPr>
              <a:t>Dynamic Partitioning</a:t>
            </a:r>
            <a:r>
              <a:rPr lang="en-US" sz="1250" b="0" strike="noStrike" spc="-1">
                <a:solidFill>
                  <a:srgbClr val="000000"/>
                </a:solidFill>
                <a:latin typeface="Roboto Condensed"/>
                <a:ea typeface="Roboto Condensed"/>
              </a:rPr>
              <a:t>: Memory is allocated based on process size.</a:t>
            </a:r>
            <a:endParaRPr lang="en-US" sz="1250" b="0" strike="noStrike" spc="-1">
              <a:solidFill>
                <a:srgbClr val="000000"/>
              </a:solidFill>
              <a:latin typeface="Arial"/>
            </a:endParaRPr>
          </a:p>
        </p:txBody>
      </p:sp>
      <p:sp>
        <p:nvSpPr>
          <p:cNvPr id="106" name="Text 9"/>
          <p:cNvSpPr/>
          <p:nvPr/>
        </p:nvSpPr>
        <p:spPr>
          <a:xfrm>
            <a:off x="723960" y="501156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1" strike="noStrike" spc="-1">
                <a:solidFill>
                  <a:srgbClr val="000000"/>
                </a:solidFill>
                <a:latin typeface="Roboto Condensed"/>
                <a:ea typeface="Roboto Condensed"/>
              </a:rPr>
              <a:t>Paging</a:t>
            </a:r>
            <a:r>
              <a:rPr lang="en-US" sz="1250" b="0" strike="noStrike" spc="-1">
                <a:solidFill>
                  <a:srgbClr val="000000"/>
                </a:solidFill>
                <a:latin typeface="Roboto Condensed"/>
                <a:ea typeface="Roboto Condensed"/>
              </a:rPr>
              <a:t>: Memory is divided into fixed-size pages; </a:t>
            </a:r>
            <a:endParaRPr lang="en-US" sz="1250" b="0" strike="noStrike" spc="-1">
              <a:solidFill>
                <a:srgbClr val="000000"/>
              </a:solidFill>
              <a:latin typeface="Arial"/>
            </a:endParaRPr>
          </a:p>
        </p:txBody>
      </p:sp>
      <p:sp>
        <p:nvSpPr>
          <p:cNvPr id="107" name="Text 10"/>
          <p:cNvSpPr/>
          <p:nvPr/>
        </p:nvSpPr>
        <p:spPr>
          <a:xfrm>
            <a:off x="723960" y="532512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1" strike="noStrike" spc="-1">
                <a:solidFill>
                  <a:srgbClr val="000000"/>
                </a:solidFill>
                <a:latin typeface="Roboto Condensed"/>
                <a:ea typeface="Roboto Condensed"/>
              </a:rPr>
              <a:t>Segmentation</a:t>
            </a:r>
            <a:r>
              <a:rPr lang="en-US" sz="1250" b="0" strike="noStrike" spc="-1">
                <a:solidFill>
                  <a:srgbClr val="000000"/>
                </a:solidFill>
                <a:latin typeface="Roboto Condensed"/>
                <a:ea typeface="Roboto Condensed"/>
              </a:rPr>
              <a:t>: Memory is divided into variable-sized segments based on logical divisions (code, data, stack).</a:t>
            </a:r>
            <a:endParaRPr lang="en-US" sz="1250" b="0" strike="noStrike" spc="-1">
              <a:solidFill>
                <a:srgbClr val="000000"/>
              </a:solidFill>
              <a:latin typeface="Arial"/>
            </a:endParaRPr>
          </a:p>
        </p:txBody>
      </p:sp>
      <p:sp>
        <p:nvSpPr>
          <p:cNvPr id="108" name="Text 11"/>
          <p:cNvSpPr/>
          <p:nvPr/>
        </p:nvSpPr>
        <p:spPr>
          <a:xfrm>
            <a:off x="723960" y="5638680"/>
            <a:ext cx="7695720" cy="25704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001"/>
              </a:lnSpc>
              <a:tabLst>
                <a:tab pos="0" algn="l"/>
              </a:tabLst>
            </a:pPr>
            <a:r>
              <a:rPr lang="en-US" sz="1250" b="1" strike="noStrike" spc="-1">
                <a:solidFill>
                  <a:srgbClr val="000000"/>
                </a:solidFill>
                <a:latin typeface="Roboto Condensed"/>
                <a:ea typeface="Roboto Condensed"/>
              </a:rPr>
              <a:t>Virtual Memory</a:t>
            </a:r>
            <a:r>
              <a:rPr lang="en-US" sz="1250" b="0" strike="noStrike" spc="-1">
                <a:solidFill>
                  <a:srgbClr val="000000"/>
                </a:solidFill>
                <a:latin typeface="Roboto Condensed"/>
                <a:ea typeface="Roboto Condensed"/>
              </a:rPr>
              <a:t>:allowing more processes to run than actual memory can hold.</a:t>
            </a:r>
            <a:endParaRPr lang="en-US" sz="1250" b="0" strike="noStrike" spc="-1">
              <a:solidFill>
                <a:srgbClr val="000000"/>
              </a:solidFill>
              <a:latin typeface="Arial"/>
            </a:endParaRPr>
          </a:p>
        </p:txBody>
      </p:sp>
      <p:sp>
        <p:nvSpPr>
          <p:cNvPr id="109" name="Shape 12"/>
          <p:cNvSpPr/>
          <p:nvPr/>
        </p:nvSpPr>
        <p:spPr>
          <a:xfrm>
            <a:off x="563040" y="6217920"/>
            <a:ext cx="8017200" cy="1441080"/>
          </a:xfrm>
          <a:prstGeom prst="roundRect">
            <a:avLst>
              <a:gd name="adj" fmla="val 1675"/>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10" name="Text 13"/>
          <p:cNvSpPr/>
          <p:nvPr/>
        </p:nvSpPr>
        <p:spPr>
          <a:xfrm>
            <a:off x="723960" y="6378480"/>
            <a:ext cx="4114080" cy="25092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1950"/>
              </a:lnSpc>
              <a:tabLst>
                <a:tab pos="0" algn="l"/>
              </a:tabLst>
            </a:pPr>
            <a:r>
              <a:rPr lang="en-US" sz="1550" b="1" strike="noStrike" spc="-1">
                <a:solidFill>
                  <a:srgbClr val="000000"/>
                </a:solidFill>
                <a:latin typeface="Hubot Sans Bold"/>
                <a:ea typeface="Hubot Sans Bold"/>
              </a:rPr>
              <a:t>Disk Space Management (Storage)</a:t>
            </a:r>
            <a:endParaRPr lang="en-US" sz="1550" b="0" strike="noStrike" spc="-1">
              <a:solidFill>
                <a:srgbClr val="000000"/>
              </a:solidFill>
              <a:latin typeface="Arial"/>
            </a:endParaRPr>
          </a:p>
        </p:txBody>
      </p:sp>
      <p:sp>
        <p:nvSpPr>
          <p:cNvPr id="111" name="Text 14"/>
          <p:cNvSpPr/>
          <p:nvPr/>
        </p:nvSpPr>
        <p:spPr>
          <a:xfrm>
            <a:off x="723960" y="6726600"/>
            <a:ext cx="7695720" cy="771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001"/>
              </a:lnSpc>
              <a:tabLst>
                <a:tab pos="0" algn="l"/>
              </a:tabLst>
            </a:pPr>
            <a:r>
              <a:rPr lang="en-US" sz="1250" b="0" strike="noStrike" spc="-1">
                <a:solidFill>
                  <a:srgbClr val="000000"/>
                </a:solidFill>
                <a:latin typeface="Roboto Condensed"/>
                <a:ea typeface="Roboto Condensed"/>
              </a:rPr>
              <a:t>This focuses on how files are stored and retrieved efficiently on secondary storage. Key concepts include file allocation methods such as contiguous, linked, and indexed allocation, each with distinct advantages and disadvantages for data storage.</a:t>
            </a:r>
            <a:endParaRPr lang="en-US" sz="1250" b="0" strike="noStrike" spc="-1">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ext 0"/>
          <p:cNvSpPr/>
          <p:nvPr/>
        </p:nvSpPr>
        <p:spPr>
          <a:xfrm>
            <a:off x="793800" y="1311480"/>
            <a:ext cx="9929160" cy="7084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5550"/>
              </a:lnSpc>
              <a:tabLst>
                <a:tab pos="0" algn="l"/>
              </a:tabLst>
            </a:pPr>
            <a:r>
              <a:rPr lang="en-US" sz="4450" b="1" strike="noStrike" spc="-1">
                <a:solidFill>
                  <a:srgbClr val="0C0D0F"/>
                </a:solidFill>
                <a:latin typeface="Hubot Sans Bold"/>
                <a:ea typeface="Hubot Sans Bold"/>
              </a:rPr>
              <a:t>Disk Allocation Techniques</a:t>
            </a:r>
            <a:endParaRPr lang="en-US" sz="4450" b="0" strike="noStrike" spc="-1">
              <a:solidFill>
                <a:srgbClr val="000000"/>
              </a:solidFill>
              <a:latin typeface="Arial"/>
            </a:endParaRPr>
          </a:p>
        </p:txBody>
      </p:sp>
      <p:sp>
        <p:nvSpPr>
          <p:cNvPr id="113" name="Text 1"/>
          <p:cNvSpPr/>
          <p:nvPr/>
        </p:nvSpPr>
        <p:spPr>
          <a:xfrm>
            <a:off x="793800" y="2473920"/>
            <a:ext cx="13042440" cy="10882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Disk allocation techniques are fundamental methods used by operating systems to store files on secondary storage devices like hard drives or SSDs. Each file is stored in blocks, and the specific allocation method dictates how these blocks are assigned and managed, influencing access speed and storage efficiency.</a:t>
            </a:r>
            <a:endParaRPr lang="en-US" sz="1750" b="0" strike="noStrike" spc="-1">
              <a:solidFill>
                <a:srgbClr val="000000"/>
              </a:solidFill>
              <a:latin typeface="Arial"/>
            </a:endParaRPr>
          </a:p>
        </p:txBody>
      </p:sp>
      <p:sp>
        <p:nvSpPr>
          <p:cNvPr id="114" name="Shape 2"/>
          <p:cNvSpPr/>
          <p:nvPr/>
        </p:nvSpPr>
        <p:spPr>
          <a:xfrm>
            <a:off x="793800" y="3817800"/>
            <a:ext cx="510120" cy="510120"/>
          </a:xfrm>
          <a:prstGeom prst="roundRect">
            <a:avLst>
              <a:gd name="adj" fmla="val 6667"/>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15" name="Text 3"/>
          <p:cNvSpPr/>
          <p:nvPr/>
        </p:nvSpPr>
        <p:spPr>
          <a:xfrm>
            <a:off x="878760" y="3860280"/>
            <a:ext cx="339840" cy="4248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650"/>
              </a:lnSpc>
              <a:tabLst>
                <a:tab pos="0" algn="l"/>
              </a:tabLst>
            </a:pPr>
            <a:r>
              <a:rPr lang="en-US" sz="2650" b="1" strike="noStrike" spc="-1">
                <a:solidFill>
                  <a:srgbClr val="000000"/>
                </a:solidFill>
                <a:latin typeface="Hubot Sans Bold"/>
                <a:ea typeface="Hubot Sans Bold"/>
              </a:rPr>
              <a:t>1</a:t>
            </a:r>
            <a:endParaRPr lang="en-US" sz="2650" b="0" strike="noStrike" spc="-1">
              <a:solidFill>
                <a:srgbClr val="000000"/>
              </a:solidFill>
              <a:latin typeface="Arial"/>
            </a:endParaRPr>
          </a:p>
        </p:txBody>
      </p:sp>
      <p:sp>
        <p:nvSpPr>
          <p:cNvPr id="116" name="Text 4"/>
          <p:cNvSpPr/>
          <p:nvPr/>
        </p:nvSpPr>
        <p:spPr>
          <a:xfrm>
            <a:off x="1531080" y="3895560"/>
            <a:ext cx="3421080" cy="708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Contiguous Allocation</a:t>
            </a:r>
            <a:endParaRPr lang="en-US" sz="2200" b="0" strike="noStrike" spc="-1">
              <a:solidFill>
                <a:srgbClr val="000000"/>
              </a:solidFill>
              <a:latin typeface="Arial"/>
            </a:endParaRPr>
          </a:p>
        </p:txBody>
      </p:sp>
      <p:sp>
        <p:nvSpPr>
          <p:cNvPr id="117" name="Text 5"/>
          <p:cNvSpPr/>
          <p:nvPr/>
        </p:nvSpPr>
        <p:spPr>
          <a:xfrm>
            <a:off x="1531080" y="4740480"/>
            <a:ext cx="3421080" cy="2176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Stores a file in consecutive blocks on the disk. This method offers fast sequential access but can suffer from external fragmentation, making it difficult to find large contiguous free spaces.</a:t>
            </a:r>
            <a:endParaRPr lang="en-US" sz="1750" b="0" strike="noStrike" spc="-1">
              <a:solidFill>
                <a:srgbClr val="000000"/>
              </a:solidFill>
              <a:latin typeface="Arial"/>
            </a:endParaRPr>
          </a:p>
        </p:txBody>
      </p:sp>
      <p:sp>
        <p:nvSpPr>
          <p:cNvPr id="118" name="Shape 6"/>
          <p:cNvSpPr/>
          <p:nvPr/>
        </p:nvSpPr>
        <p:spPr>
          <a:xfrm>
            <a:off x="5235840" y="3817800"/>
            <a:ext cx="510120" cy="510120"/>
          </a:xfrm>
          <a:prstGeom prst="roundRect">
            <a:avLst>
              <a:gd name="adj" fmla="val 6667"/>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19" name="Text 7"/>
          <p:cNvSpPr/>
          <p:nvPr/>
        </p:nvSpPr>
        <p:spPr>
          <a:xfrm>
            <a:off x="5320800" y="3860280"/>
            <a:ext cx="339840" cy="4248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650"/>
              </a:lnSpc>
              <a:tabLst>
                <a:tab pos="0" algn="l"/>
              </a:tabLst>
            </a:pPr>
            <a:r>
              <a:rPr lang="en-US" sz="2650" b="1" strike="noStrike" spc="-1">
                <a:solidFill>
                  <a:srgbClr val="000000"/>
                </a:solidFill>
                <a:latin typeface="Hubot Sans Bold"/>
                <a:ea typeface="Hubot Sans Bold"/>
              </a:rPr>
              <a:t>2</a:t>
            </a:r>
            <a:endParaRPr lang="en-US" sz="2650" b="0" strike="noStrike" spc="-1">
              <a:solidFill>
                <a:srgbClr val="000000"/>
              </a:solidFill>
              <a:latin typeface="Arial"/>
            </a:endParaRPr>
          </a:p>
        </p:txBody>
      </p:sp>
      <p:sp>
        <p:nvSpPr>
          <p:cNvPr id="120" name="Text 8"/>
          <p:cNvSpPr/>
          <p:nvPr/>
        </p:nvSpPr>
        <p:spPr>
          <a:xfrm>
            <a:off x="5973120" y="3895560"/>
            <a:ext cx="326628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Linked Allocation</a:t>
            </a:r>
            <a:endParaRPr lang="en-US" sz="2200" b="0" strike="noStrike" spc="-1">
              <a:solidFill>
                <a:srgbClr val="000000"/>
              </a:solidFill>
              <a:latin typeface="Arial"/>
            </a:endParaRPr>
          </a:p>
        </p:txBody>
      </p:sp>
      <p:sp>
        <p:nvSpPr>
          <p:cNvPr id="121" name="Text 9"/>
          <p:cNvSpPr/>
          <p:nvPr/>
        </p:nvSpPr>
        <p:spPr>
          <a:xfrm>
            <a:off x="5973120" y="4386240"/>
            <a:ext cx="3421080" cy="2176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Each file is represented as a linked list of disk blocks, where each block contains a pointer to the next. This avoids external fragmentation but can lead to slower direct access to specific parts of a file.</a:t>
            </a:r>
            <a:endParaRPr lang="en-US" sz="1750" b="0" strike="noStrike" spc="-1">
              <a:solidFill>
                <a:srgbClr val="000000"/>
              </a:solidFill>
              <a:latin typeface="Arial"/>
            </a:endParaRPr>
          </a:p>
        </p:txBody>
      </p:sp>
      <p:sp>
        <p:nvSpPr>
          <p:cNvPr id="122" name="Shape 10"/>
          <p:cNvSpPr/>
          <p:nvPr/>
        </p:nvSpPr>
        <p:spPr>
          <a:xfrm>
            <a:off x="9677880" y="3817800"/>
            <a:ext cx="510120" cy="510120"/>
          </a:xfrm>
          <a:prstGeom prst="roundRect">
            <a:avLst>
              <a:gd name="adj" fmla="val 6667"/>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23" name="Text 11"/>
          <p:cNvSpPr/>
          <p:nvPr/>
        </p:nvSpPr>
        <p:spPr>
          <a:xfrm>
            <a:off x="9763200" y="3860280"/>
            <a:ext cx="339840" cy="42480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650"/>
              </a:lnSpc>
              <a:tabLst>
                <a:tab pos="0" algn="l"/>
              </a:tabLst>
            </a:pPr>
            <a:r>
              <a:rPr lang="en-US" sz="2650" b="1" strike="noStrike" spc="-1">
                <a:solidFill>
                  <a:srgbClr val="000000"/>
                </a:solidFill>
                <a:latin typeface="Hubot Sans Bold"/>
                <a:ea typeface="Hubot Sans Bold"/>
              </a:rPr>
              <a:t>3</a:t>
            </a:r>
            <a:endParaRPr lang="en-US" sz="2650" b="0" strike="noStrike" spc="-1">
              <a:solidFill>
                <a:srgbClr val="000000"/>
              </a:solidFill>
              <a:latin typeface="Arial"/>
            </a:endParaRPr>
          </a:p>
        </p:txBody>
      </p:sp>
      <p:sp>
        <p:nvSpPr>
          <p:cNvPr id="124" name="Text 12"/>
          <p:cNvSpPr/>
          <p:nvPr/>
        </p:nvSpPr>
        <p:spPr>
          <a:xfrm>
            <a:off x="10415160" y="3895560"/>
            <a:ext cx="3421080" cy="7084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Indexed Allocation</a:t>
            </a:r>
            <a:endParaRPr lang="en-US" sz="2200" b="0" strike="noStrike" spc="-1">
              <a:solidFill>
                <a:srgbClr val="000000"/>
              </a:solidFill>
              <a:latin typeface="Arial"/>
            </a:endParaRPr>
          </a:p>
        </p:txBody>
      </p:sp>
      <p:sp>
        <p:nvSpPr>
          <p:cNvPr id="125" name="Text 13"/>
          <p:cNvSpPr/>
          <p:nvPr/>
        </p:nvSpPr>
        <p:spPr>
          <a:xfrm>
            <a:off x="10415160" y="4740480"/>
            <a:ext cx="3421080" cy="2176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A dedicated index block stores pointers to all the blocks of a file. This provides efficient and flexible access, allowing both sequential and direct access, and minimizes fragmentation issues.</a:t>
            </a:r>
            <a:endParaRPr lang="en-US" sz="1750" b="0" strike="noStrike" spc="-1">
              <a:solidFill>
                <a:srgbClr val="000000"/>
              </a:solidFill>
              <a:latin typeface="Arial"/>
            </a:endParaRPr>
          </a:p>
        </p:txBody>
      </p:sp>
      <p:sp>
        <p:nvSpPr>
          <p:cNvPr id="2" name="Rectangle 1">
            <a:extLst>
              <a:ext uri="{FF2B5EF4-FFF2-40B4-BE49-F238E27FC236}">
                <a16:creationId xmlns:a16="http://schemas.microsoft.com/office/drawing/2014/main" id="{53682045-3912-33EA-9711-ED7F36669B25}"/>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Text 0"/>
          <p:cNvSpPr/>
          <p:nvPr/>
        </p:nvSpPr>
        <p:spPr>
          <a:xfrm>
            <a:off x="793800" y="1139400"/>
            <a:ext cx="13042440" cy="1417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5550"/>
              </a:lnSpc>
              <a:tabLst>
                <a:tab pos="0" algn="l"/>
              </a:tabLst>
            </a:pPr>
            <a:r>
              <a:rPr lang="en-US" sz="4450" b="1" strike="noStrike" spc="-1">
                <a:solidFill>
                  <a:srgbClr val="0C0D0F"/>
                </a:solidFill>
                <a:latin typeface="Hubot Sans Bold"/>
                <a:ea typeface="Hubot Sans Bold"/>
              </a:rPr>
              <a:t>RAID Structure in Operating Systems</a:t>
            </a:r>
            <a:endParaRPr lang="en-US" sz="4450" b="0" strike="noStrike" spc="-1">
              <a:solidFill>
                <a:srgbClr val="000000"/>
              </a:solidFill>
              <a:latin typeface="Arial"/>
            </a:endParaRPr>
          </a:p>
        </p:txBody>
      </p:sp>
      <p:sp>
        <p:nvSpPr>
          <p:cNvPr id="127" name="Text 1"/>
          <p:cNvSpPr/>
          <p:nvPr/>
        </p:nvSpPr>
        <p:spPr>
          <a:xfrm>
            <a:off x="793800" y="3010320"/>
            <a:ext cx="13042440" cy="7254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RAID (Redundant Array of Independent Disks) is a data storage virtualization technology that combines multiple physical disk drives into one logical unit. Its primary purpose is to enhance performance, provide fault tolerance, or achieve both, by distributing data across several drives.</a:t>
            </a:r>
            <a:endParaRPr lang="en-US" sz="1750" b="0" strike="noStrike" spc="-1">
              <a:solidFill>
                <a:srgbClr val="000000"/>
              </a:solidFill>
              <a:latin typeface="Arial"/>
            </a:endParaRPr>
          </a:p>
        </p:txBody>
      </p:sp>
      <p:pic>
        <p:nvPicPr>
          <p:cNvPr id="128" name="Image 0" descr="preencoded.png"/>
          <p:cNvPicPr/>
          <p:nvPr/>
        </p:nvPicPr>
        <p:blipFill>
          <a:blip r:embed="rId3"/>
          <a:stretch/>
        </p:blipFill>
        <p:spPr>
          <a:xfrm>
            <a:off x="793800" y="3991320"/>
            <a:ext cx="566640" cy="566640"/>
          </a:xfrm>
          <a:prstGeom prst="rect">
            <a:avLst/>
          </a:prstGeom>
          <a:ln w="0">
            <a:noFill/>
          </a:ln>
        </p:spPr>
      </p:pic>
      <p:sp>
        <p:nvSpPr>
          <p:cNvPr id="129" name="Text 2"/>
          <p:cNvSpPr/>
          <p:nvPr/>
        </p:nvSpPr>
        <p:spPr>
          <a:xfrm>
            <a:off x="793800" y="4785120"/>
            <a:ext cx="283500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Hardware RAID</a:t>
            </a:r>
            <a:endParaRPr lang="en-US" sz="2200" b="0" strike="noStrike" spc="-1">
              <a:solidFill>
                <a:srgbClr val="000000"/>
              </a:solidFill>
              <a:latin typeface="Arial"/>
            </a:endParaRPr>
          </a:p>
        </p:txBody>
      </p:sp>
      <p:sp>
        <p:nvSpPr>
          <p:cNvPr id="130" name="Text 3"/>
          <p:cNvSpPr/>
          <p:nvPr/>
        </p:nvSpPr>
        <p:spPr>
          <a:xfrm>
            <a:off x="793800" y="5275800"/>
            <a:ext cx="4158360" cy="1814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Managed by a physical controller, offering high performance, low CPU usage, and advanced features like hot-swapping. It is more expensive but provides robust fault tolerance.</a:t>
            </a:r>
            <a:endParaRPr lang="en-US" sz="1750" b="0" strike="noStrike" spc="-1">
              <a:solidFill>
                <a:srgbClr val="000000"/>
              </a:solidFill>
              <a:latin typeface="Arial"/>
            </a:endParaRPr>
          </a:p>
        </p:txBody>
      </p:sp>
      <p:pic>
        <p:nvPicPr>
          <p:cNvPr id="131" name="Image 1" descr="preencoded.png"/>
          <p:cNvPicPr/>
          <p:nvPr/>
        </p:nvPicPr>
        <p:blipFill>
          <a:blip r:embed="rId4"/>
          <a:stretch/>
        </p:blipFill>
        <p:spPr>
          <a:xfrm>
            <a:off x="5235840" y="3991320"/>
            <a:ext cx="566640" cy="566640"/>
          </a:xfrm>
          <a:prstGeom prst="rect">
            <a:avLst/>
          </a:prstGeom>
          <a:ln w="0">
            <a:noFill/>
          </a:ln>
        </p:spPr>
      </p:pic>
      <p:sp>
        <p:nvSpPr>
          <p:cNvPr id="132" name="Text 4"/>
          <p:cNvSpPr/>
          <p:nvPr/>
        </p:nvSpPr>
        <p:spPr>
          <a:xfrm>
            <a:off x="5235840" y="4785120"/>
            <a:ext cx="283500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Software RAID</a:t>
            </a:r>
            <a:endParaRPr lang="en-US" sz="2200" b="0" strike="noStrike" spc="-1">
              <a:solidFill>
                <a:srgbClr val="000000"/>
              </a:solidFill>
              <a:latin typeface="Arial"/>
            </a:endParaRPr>
          </a:p>
        </p:txBody>
      </p:sp>
      <p:sp>
        <p:nvSpPr>
          <p:cNvPr id="133" name="Text 5"/>
          <p:cNvSpPr/>
          <p:nvPr/>
        </p:nvSpPr>
        <p:spPr>
          <a:xfrm>
            <a:off x="5235840" y="5275800"/>
            <a:ext cx="4158360" cy="145116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Managed by the operating system using system resources. It's cost-effective and easy to migrate, as the RAID logic is handled by the OS kernel or a driver without extra hardware.</a:t>
            </a:r>
            <a:endParaRPr lang="en-US" sz="1750" b="0" strike="noStrike" spc="-1">
              <a:solidFill>
                <a:srgbClr val="000000"/>
              </a:solidFill>
              <a:latin typeface="Arial"/>
            </a:endParaRPr>
          </a:p>
        </p:txBody>
      </p:sp>
      <p:pic>
        <p:nvPicPr>
          <p:cNvPr id="134" name="Image 2" descr="preencoded.png"/>
          <p:cNvPicPr/>
          <p:nvPr/>
        </p:nvPicPr>
        <p:blipFill>
          <a:blip r:embed="rId5"/>
          <a:stretch/>
        </p:blipFill>
        <p:spPr>
          <a:xfrm>
            <a:off x="9677880" y="3991320"/>
            <a:ext cx="566640" cy="566640"/>
          </a:xfrm>
          <a:prstGeom prst="rect">
            <a:avLst/>
          </a:prstGeom>
          <a:ln w="0">
            <a:noFill/>
          </a:ln>
        </p:spPr>
      </p:pic>
      <p:sp>
        <p:nvSpPr>
          <p:cNvPr id="135" name="Text 6"/>
          <p:cNvSpPr/>
          <p:nvPr/>
        </p:nvSpPr>
        <p:spPr>
          <a:xfrm>
            <a:off x="9677880" y="4785120"/>
            <a:ext cx="3562920" cy="3538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750"/>
              </a:lnSpc>
              <a:tabLst>
                <a:tab pos="0" algn="l"/>
              </a:tabLst>
            </a:pPr>
            <a:r>
              <a:rPr lang="en-US" sz="2200" b="1" strike="noStrike" spc="-1">
                <a:solidFill>
                  <a:srgbClr val="55575A"/>
                </a:solidFill>
                <a:latin typeface="Hubot Sans Bold"/>
                <a:ea typeface="Hubot Sans Bold"/>
              </a:rPr>
              <a:t>Firmware/BIOS RAID</a:t>
            </a:r>
            <a:endParaRPr lang="en-US" sz="2200" b="0" strike="noStrike" spc="-1">
              <a:solidFill>
                <a:srgbClr val="000000"/>
              </a:solidFill>
              <a:latin typeface="Arial"/>
            </a:endParaRPr>
          </a:p>
        </p:txBody>
      </p:sp>
      <p:sp>
        <p:nvSpPr>
          <p:cNvPr id="136" name="Text 7"/>
          <p:cNvSpPr/>
          <p:nvPr/>
        </p:nvSpPr>
        <p:spPr>
          <a:xfrm>
            <a:off x="9677880" y="5275800"/>
            <a:ext cx="4158360" cy="1814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849"/>
              </a:lnSpc>
              <a:tabLst>
                <a:tab pos="0" algn="l"/>
              </a:tabLst>
            </a:pPr>
            <a:r>
              <a:rPr lang="en-US" sz="1750" b="0" strike="noStrike" spc="-1">
                <a:solidFill>
                  <a:srgbClr val="55575A"/>
                </a:solidFill>
                <a:latin typeface="Roboto Condensed"/>
                <a:ea typeface="Roboto Condensed"/>
              </a:rPr>
              <a:t>Also known as "Fake RAID," it works with the main processor during startup, with a special driver taking over once the operating system is running. It bridges hardware and software approaches.</a:t>
            </a:r>
            <a:endParaRPr lang="en-US" sz="1750" b="0" strike="noStrike" spc="-1">
              <a:solidFill>
                <a:srgbClr val="000000"/>
              </a:solidFill>
              <a:latin typeface="Arial"/>
            </a:endParaRPr>
          </a:p>
        </p:txBody>
      </p:sp>
      <p:sp>
        <p:nvSpPr>
          <p:cNvPr id="2" name="Rectangle 1">
            <a:extLst>
              <a:ext uri="{FF2B5EF4-FFF2-40B4-BE49-F238E27FC236}">
                <a16:creationId xmlns:a16="http://schemas.microsoft.com/office/drawing/2014/main" id="{BE311EF5-6EC0-4957-4ECD-892E1264C0D7}"/>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ext 0"/>
          <p:cNvSpPr/>
          <p:nvPr/>
        </p:nvSpPr>
        <p:spPr>
          <a:xfrm>
            <a:off x="616320" y="575640"/>
            <a:ext cx="13323240" cy="5500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4300"/>
              </a:lnSpc>
              <a:tabLst>
                <a:tab pos="0" algn="l"/>
              </a:tabLst>
            </a:pPr>
            <a:r>
              <a:rPr lang="en-US" sz="3450" b="1" strike="noStrike" spc="-1">
                <a:solidFill>
                  <a:srgbClr val="0C0D0F"/>
                </a:solidFill>
                <a:latin typeface="Hubot Sans Bold"/>
                <a:ea typeface="Hubot Sans Bold"/>
              </a:rPr>
              <a:t>Key RAID Concepts: Performance and Redundancy</a:t>
            </a:r>
            <a:endParaRPr lang="en-US" sz="3450" b="0" strike="noStrike" spc="-1">
              <a:solidFill>
                <a:srgbClr val="000000"/>
              </a:solidFill>
              <a:latin typeface="Arial"/>
            </a:endParaRPr>
          </a:p>
        </p:txBody>
      </p:sp>
      <p:sp>
        <p:nvSpPr>
          <p:cNvPr id="138" name="Text 1"/>
          <p:cNvSpPr/>
          <p:nvPr/>
        </p:nvSpPr>
        <p:spPr>
          <a:xfrm>
            <a:off x="616320" y="1478520"/>
            <a:ext cx="13397400" cy="563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200"/>
              </a:lnSpc>
              <a:tabLst>
                <a:tab pos="0" algn="l"/>
              </a:tabLst>
            </a:pPr>
            <a:r>
              <a:rPr lang="en-US" sz="1350" b="0" strike="noStrike" spc="-1">
                <a:solidFill>
                  <a:srgbClr val="55575A"/>
                </a:solidFill>
                <a:latin typeface="Roboto Condensed"/>
                <a:ea typeface="Roboto Condensed"/>
              </a:rPr>
              <a:t>RAID configurations leverage different techniques to optimize data storage for specific needs, balancing performance and fault tolerance. Understanding these core concepts is essential for choosing the right RAID level for various applications, from high-speed video editing to critical data storage.</a:t>
            </a:r>
            <a:endParaRPr lang="en-US" sz="1350" b="0" strike="noStrike" spc="-1">
              <a:solidFill>
                <a:srgbClr val="000000"/>
              </a:solidFill>
              <a:latin typeface="Arial"/>
            </a:endParaRPr>
          </a:p>
        </p:txBody>
      </p:sp>
      <p:pic>
        <p:nvPicPr>
          <p:cNvPr id="139" name="Image 0" descr="preencoded.png"/>
          <p:cNvPicPr/>
          <p:nvPr/>
        </p:nvPicPr>
        <p:blipFill>
          <a:blip r:embed="rId3"/>
          <a:stretch/>
        </p:blipFill>
        <p:spPr>
          <a:xfrm>
            <a:off x="3295800" y="3634560"/>
            <a:ext cx="8038080" cy="8038080"/>
          </a:xfrm>
          <a:prstGeom prst="rect">
            <a:avLst/>
          </a:prstGeom>
          <a:ln w="0">
            <a:noFill/>
          </a:ln>
        </p:spPr>
      </p:pic>
      <p:sp>
        <p:nvSpPr>
          <p:cNvPr id="140" name="Text 2"/>
          <p:cNvSpPr/>
          <p:nvPr/>
        </p:nvSpPr>
        <p:spPr>
          <a:xfrm>
            <a:off x="4381560" y="6314400"/>
            <a:ext cx="297000" cy="3711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3699"/>
              </a:lnSpc>
              <a:tabLst>
                <a:tab pos="0" algn="l"/>
              </a:tabLst>
            </a:pPr>
            <a:r>
              <a:rPr lang="en-US" sz="2300" b="1" strike="noStrike" spc="-1">
                <a:solidFill>
                  <a:srgbClr val="000000"/>
                </a:solidFill>
                <a:latin typeface="Hubot Sans Bold"/>
                <a:ea typeface="Hubot Sans Bold"/>
              </a:rPr>
              <a:t>1</a:t>
            </a:r>
            <a:endParaRPr lang="en-US" sz="2300" b="0" strike="noStrike" spc="-1">
              <a:solidFill>
                <a:srgbClr val="000000"/>
              </a:solidFill>
              <a:latin typeface="Arial"/>
            </a:endParaRPr>
          </a:p>
        </p:txBody>
      </p:sp>
      <p:pic>
        <p:nvPicPr>
          <p:cNvPr id="141" name="Image 1" descr="preencoded.png"/>
          <p:cNvPicPr/>
          <p:nvPr/>
        </p:nvPicPr>
        <p:blipFill>
          <a:blip r:embed="rId4"/>
          <a:stretch/>
        </p:blipFill>
        <p:spPr>
          <a:xfrm>
            <a:off x="3295800" y="3634560"/>
            <a:ext cx="8038080" cy="8038080"/>
          </a:xfrm>
          <a:prstGeom prst="rect">
            <a:avLst/>
          </a:prstGeom>
          <a:ln w="0">
            <a:noFill/>
          </a:ln>
        </p:spPr>
      </p:pic>
      <p:sp>
        <p:nvSpPr>
          <p:cNvPr id="142" name="Text 3"/>
          <p:cNvSpPr/>
          <p:nvPr/>
        </p:nvSpPr>
        <p:spPr>
          <a:xfrm>
            <a:off x="6012720" y="4682880"/>
            <a:ext cx="297000" cy="3711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3699"/>
              </a:lnSpc>
              <a:tabLst>
                <a:tab pos="0" algn="l"/>
              </a:tabLst>
            </a:pPr>
            <a:r>
              <a:rPr lang="en-US" sz="2300" b="1" strike="noStrike" spc="-1">
                <a:solidFill>
                  <a:srgbClr val="000000"/>
                </a:solidFill>
                <a:latin typeface="Hubot Sans Bold"/>
                <a:ea typeface="Hubot Sans Bold"/>
              </a:rPr>
              <a:t>2</a:t>
            </a:r>
            <a:endParaRPr lang="en-US" sz="2300" b="0" strike="noStrike" spc="-1">
              <a:solidFill>
                <a:srgbClr val="000000"/>
              </a:solidFill>
              <a:latin typeface="Arial"/>
            </a:endParaRPr>
          </a:p>
        </p:txBody>
      </p:sp>
      <p:pic>
        <p:nvPicPr>
          <p:cNvPr id="143" name="Image 2" descr="preencoded.png"/>
          <p:cNvPicPr/>
          <p:nvPr/>
        </p:nvPicPr>
        <p:blipFill>
          <a:blip r:embed="rId5"/>
          <a:stretch/>
        </p:blipFill>
        <p:spPr>
          <a:xfrm>
            <a:off x="3295800" y="3634560"/>
            <a:ext cx="8038080" cy="8038080"/>
          </a:xfrm>
          <a:prstGeom prst="rect">
            <a:avLst/>
          </a:prstGeom>
          <a:ln w="0">
            <a:noFill/>
          </a:ln>
        </p:spPr>
      </p:pic>
      <p:sp>
        <p:nvSpPr>
          <p:cNvPr id="144" name="Text 4"/>
          <p:cNvSpPr/>
          <p:nvPr/>
        </p:nvSpPr>
        <p:spPr>
          <a:xfrm>
            <a:off x="8319960" y="4682880"/>
            <a:ext cx="297000" cy="3711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3699"/>
              </a:lnSpc>
              <a:tabLst>
                <a:tab pos="0" algn="l"/>
              </a:tabLst>
            </a:pPr>
            <a:r>
              <a:rPr lang="en-US" sz="2300" b="1" strike="noStrike" spc="-1">
                <a:solidFill>
                  <a:srgbClr val="000000"/>
                </a:solidFill>
                <a:latin typeface="Hubot Sans Bold"/>
                <a:ea typeface="Hubot Sans Bold"/>
              </a:rPr>
              <a:t>3</a:t>
            </a:r>
            <a:endParaRPr lang="en-US" sz="2300" b="0" strike="noStrike" spc="-1">
              <a:solidFill>
                <a:srgbClr val="000000"/>
              </a:solidFill>
              <a:latin typeface="Arial"/>
            </a:endParaRPr>
          </a:p>
        </p:txBody>
      </p:sp>
      <p:pic>
        <p:nvPicPr>
          <p:cNvPr id="145" name="Image 3" descr="preencoded.png"/>
          <p:cNvPicPr/>
          <p:nvPr/>
        </p:nvPicPr>
        <p:blipFill>
          <a:blip r:embed="rId6"/>
          <a:stretch/>
        </p:blipFill>
        <p:spPr>
          <a:xfrm>
            <a:off x="3295800" y="3634560"/>
            <a:ext cx="8038080" cy="8038080"/>
          </a:xfrm>
          <a:prstGeom prst="rect">
            <a:avLst/>
          </a:prstGeom>
          <a:ln w="0">
            <a:noFill/>
          </a:ln>
        </p:spPr>
      </p:pic>
      <p:sp>
        <p:nvSpPr>
          <p:cNvPr id="146" name="Text 5"/>
          <p:cNvSpPr/>
          <p:nvPr/>
        </p:nvSpPr>
        <p:spPr>
          <a:xfrm>
            <a:off x="9951480" y="6314400"/>
            <a:ext cx="297000" cy="3711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3699"/>
              </a:lnSpc>
              <a:tabLst>
                <a:tab pos="0" algn="l"/>
              </a:tabLst>
            </a:pPr>
            <a:r>
              <a:rPr lang="en-US" sz="2300" b="1" strike="noStrike" spc="-1">
                <a:solidFill>
                  <a:srgbClr val="000000"/>
                </a:solidFill>
                <a:latin typeface="Hubot Sans Bold"/>
                <a:ea typeface="Hubot Sans Bold"/>
              </a:rPr>
              <a:t>4</a:t>
            </a:r>
            <a:endParaRPr lang="en-US" sz="2300" b="0" strike="noStrike" spc="-1">
              <a:solidFill>
                <a:srgbClr val="000000"/>
              </a:solidFill>
              <a:latin typeface="Arial"/>
            </a:endParaRPr>
          </a:p>
        </p:txBody>
      </p:sp>
      <p:sp>
        <p:nvSpPr>
          <p:cNvPr id="147" name="Text 6"/>
          <p:cNvSpPr/>
          <p:nvPr/>
        </p:nvSpPr>
        <p:spPr>
          <a:xfrm>
            <a:off x="1063440" y="3826800"/>
            <a:ext cx="2256840" cy="2746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149"/>
              </a:lnSpc>
              <a:tabLst>
                <a:tab pos="0" algn="l"/>
              </a:tabLst>
            </a:pPr>
            <a:r>
              <a:rPr lang="en-US" sz="1700" b="1" strike="noStrike" spc="-1">
                <a:solidFill>
                  <a:srgbClr val="0C0D0F"/>
                </a:solidFill>
                <a:latin typeface="Hubot Sans Bold"/>
                <a:ea typeface="Hubot Sans Bold"/>
              </a:rPr>
              <a:t>Striping (RAID 0)</a:t>
            </a:r>
            <a:endParaRPr lang="en-US" sz="1700" b="0" strike="noStrike" spc="-1">
              <a:solidFill>
                <a:srgbClr val="000000"/>
              </a:solidFill>
              <a:latin typeface="Arial"/>
            </a:endParaRPr>
          </a:p>
        </p:txBody>
      </p:sp>
      <p:sp>
        <p:nvSpPr>
          <p:cNvPr id="148" name="Text 7"/>
          <p:cNvSpPr/>
          <p:nvPr/>
        </p:nvSpPr>
        <p:spPr>
          <a:xfrm>
            <a:off x="616320" y="4207680"/>
            <a:ext cx="3150720" cy="563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2200"/>
              </a:lnSpc>
              <a:tabLst>
                <a:tab pos="0" algn="l"/>
              </a:tabLst>
            </a:pPr>
            <a:r>
              <a:rPr lang="en-US" sz="1350" b="0" strike="noStrike" spc="-1">
                <a:solidFill>
                  <a:srgbClr val="55575A"/>
                </a:solidFill>
                <a:latin typeface="Roboto Condensed"/>
                <a:ea typeface="Roboto Condensed"/>
              </a:rPr>
              <a:t>Splits data across multiple disks for speed, but offers no fault tolerance.</a:t>
            </a:r>
            <a:endParaRPr lang="en-US" sz="1350" b="0" strike="noStrike" spc="-1">
              <a:solidFill>
                <a:srgbClr val="000000"/>
              </a:solidFill>
              <a:latin typeface="Arial"/>
            </a:endParaRPr>
          </a:p>
        </p:txBody>
      </p:sp>
      <p:sp>
        <p:nvSpPr>
          <p:cNvPr id="149" name="Text 8"/>
          <p:cNvSpPr/>
          <p:nvPr/>
        </p:nvSpPr>
        <p:spPr>
          <a:xfrm>
            <a:off x="4374720" y="2521800"/>
            <a:ext cx="2465280" cy="2746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149"/>
              </a:lnSpc>
              <a:tabLst>
                <a:tab pos="0" algn="l"/>
              </a:tabLst>
            </a:pPr>
            <a:r>
              <a:rPr lang="en-US" sz="1700" b="1" strike="noStrike" spc="-1">
                <a:solidFill>
                  <a:srgbClr val="0C0D0F"/>
                </a:solidFill>
                <a:latin typeface="Hubot Sans Bold"/>
                <a:ea typeface="Hubot Sans Bold"/>
              </a:rPr>
              <a:t>Mirroring (RAID 1)</a:t>
            </a:r>
            <a:endParaRPr lang="en-US" sz="1700" b="0" strike="noStrike" spc="-1">
              <a:solidFill>
                <a:srgbClr val="000000"/>
              </a:solidFill>
              <a:latin typeface="Arial"/>
            </a:endParaRPr>
          </a:p>
        </p:txBody>
      </p:sp>
      <p:sp>
        <p:nvSpPr>
          <p:cNvPr id="150" name="Text 9"/>
          <p:cNvSpPr/>
          <p:nvPr/>
        </p:nvSpPr>
        <p:spPr>
          <a:xfrm>
            <a:off x="4031640" y="2902320"/>
            <a:ext cx="3150720" cy="5630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2200"/>
              </a:lnSpc>
              <a:tabLst>
                <a:tab pos="0" algn="l"/>
              </a:tabLst>
            </a:pPr>
            <a:r>
              <a:rPr lang="en-US" sz="1350" b="0" strike="noStrike" spc="-1">
                <a:solidFill>
                  <a:srgbClr val="55575A"/>
                </a:solidFill>
                <a:latin typeface="Roboto Condensed"/>
                <a:ea typeface="Roboto Condensed"/>
              </a:rPr>
              <a:t>Duplicates data across two or more disks for redundancy, tolerating one disk failure.</a:t>
            </a:r>
            <a:endParaRPr lang="en-US" sz="1350" b="0" strike="noStrike" spc="-1">
              <a:solidFill>
                <a:srgbClr val="000000"/>
              </a:solidFill>
              <a:latin typeface="Arial"/>
            </a:endParaRPr>
          </a:p>
        </p:txBody>
      </p:sp>
      <p:sp>
        <p:nvSpPr>
          <p:cNvPr id="151" name="Text 10"/>
          <p:cNvSpPr/>
          <p:nvPr/>
        </p:nvSpPr>
        <p:spPr>
          <a:xfrm>
            <a:off x="7921800" y="2239920"/>
            <a:ext cx="2201400" cy="2746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149"/>
              </a:lnSpc>
              <a:tabLst>
                <a:tab pos="0" algn="l"/>
              </a:tabLst>
            </a:pPr>
            <a:r>
              <a:rPr lang="en-US" sz="1700" b="1" strike="noStrike" spc="-1">
                <a:solidFill>
                  <a:srgbClr val="0C0D0F"/>
                </a:solidFill>
                <a:latin typeface="Hubot Sans Bold"/>
                <a:ea typeface="Hubot Sans Bold"/>
              </a:rPr>
              <a:t>Parity (RAID 5, 6)</a:t>
            </a:r>
            <a:endParaRPr lang="en-US" sz="1700" b="0" strike="noStrike" spc="-1">
              <a:solidFill>
                <a:srgbClr val="000000"/>
              </a:solidFill>
              <a:latin typeface="Arial"/>
            </a:endParaRPr>
          </a:p>
        </p:txBody>
      </p:sp>
      <p:sp>
        <p:nvSpPr>
          <p:cNvPr id="152" name="Text 11"/>
          <p:cNvSpPr/>
          <p:nvPr/>
        </p:nvSpPr>
        <p:spPr>
          <a:xfrm>
            <a:off x="7447320" y="2620800"/>
            <a:ext cx="3150720" cy="844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2200"/>
              </a:lnSpc>
              <a:tabLst>
                <a:tab pos="0" algn="l"/>
              </a:tabLst>
            </a:pPr>
            <a:r>
              <a:rPr lang="en-US" sz="1350" b="0" strike="noStrike" spc="-1">
                <a:solidFill>
                  <a:srgbClr val="55575A"/>
                </a:solidFill>
                <a:latin typeface="Roboto Condensed"/>
                <a:ea typeface="Roboto Condensed"/>
              </a:rPr>
              <a:t>Combines striping with parity data for recovery. RAID 5 tolerates one failure, RAID 6 tolerates two.</a:t>
            </a:r>
            <a:endParaRPr lang="en-US" sz="1350" b="0" strike="noStrike" spc="-1">
              <a:solidFill>
                <a:srgbClr val="000000"/>
              </a:solidFill>
              <a:latin typeface="Arial"/>
            </a:endParaRPr>
          </a:p>
        </p:txBody>
      </p:sp>
      <p:sp>
        <p:nvSpPr>
          <p:cNvPr id="153" name="Text 12"/>
          <p:cNvSpPr/>
          <p:nvPr/>
        </p:nvSpPr>
        <p:spPr>
          <a:xfrm>
            <a:off x="11054880" y="3544920"/>
            <a:ext cx="2766600" cy="27468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gn="ctr">
              <a:lnSpc>
                <a:spcPts val="2149"/>
              </a:lnSpc>
              <a:tabLst>
                <a:tab pos="0" algn="l"/>
              </a:tabLst>
            </a:pPr>
            <a:r>
              <a:rPr lang="en-US" sz="1700" b="1" strike="noStrike" spc="-1">
                <a:solidFill>
                  <a:srgbClr val="0C0D0F"/>
                </a:solidFill>
                <a:latin typeface="Hubot Sans Bold"/>
                <a:ea typeface="Hubot Sans Bold"/>
              </a:rPr>
              <a:t>Hybrid RAID (RAID 10)</a:t>
            </a:r>
            <a:endParaRPr lang="en-US" sz="1700" b="0" strike="noStrike" spc="-1">
              <a:solidFill>
                <a:srgbClr val="000000"/>
              </a:solidFill>
              <a:latin typeface="Arial"/>
            </a:endParaRPr>
          </a:p>
        </p:txBody>
      </p:sp>
      <p:sp>
        <p:nvSpPr>
          <p:cNvPr id="154" name="Text 13"/>
          <p:cNvSpPr/>
          <p:nvPr/>
        </p:nvSpPr>
        <p:spPr>
          <a:xfrm>
            <a:off x="10862640" y="3925800"/>
            <a:ext cx="3151080" cy="8449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gn="ctr">
              <a:lnSpc>
                <a:spcPts val="2200"/>
              </a:lnSpc>
              <a:tabLst>
                <a:tab pos="0" algn="l"/>
              </a:tabLst>
            </a:pPr>
            <a:r>
              <a:rPr lang="en-US" sz="1350" b="0" strike="noStrike" spc="-1">
                <a:solidFill>
                  <a:srgbClr val="55575A"/>
                </a:solidFill>
                <a:latin typeface="Roboto Condensed"/>
                <a:ea typeface="Roboto Condensed"/>
              </a:rPr>
              <a:t>Combines mirroring and striping (RAID 1+0) for both high performance and high redundancy.</a:t>
            </a:r>
            <a:endParaRPr lang="en-US" sz="1350" b="0" strike="noStrike" spc="-1">
              <a:solidFill>
                <a:srgbClr val="000000"/>
              </a:solidFill>
              <a:latin typeface="Arial"/>
            </a:endParaRPr>
          </a:p>
        </p:txBody>
      </p:sp>
      <p:sp>
        <p:nvSpPr>
          <p:cNvPr id="2" name="Rectangle 1">
            <a:extLst>
              <a:ext uri="{FF2B5EF4-FFF2-40B4-BE49-F238E27FC236}">
                <a16:creationId xmlns:a16="http://schemas.microsoft.com/office/drawing/2014/main" id="{DBF05C8D-3F47-DAF3-EB06-252CEFA142A3}"/>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Image 0" descr="preencoded.png"/>
          <p:cNvPicPr/>
          <p:nvPr/>
        </p:nvPicPr>
        <p:blipFill>
          <a:blip r:embed="rId3"/>
          <a:stretch/>
        </p:blipFill>
        <p:spPr>
          <a:xfrm>
            <a:off x="0" y="0"/>
            <a:ext cx="5486040" cy="8229240"/>
          </a:xfrm>
          <a:prstGeom prst="rect">
            <a:avLst/>
          </a:prstGeom>
          <a:ln w="0">
            <a:noFill/>
          </a:ln>
        </p:spPr>
      </p:pic>
      <p:sp>
        <p:nvSpPr>
          <p:cNvPr id="156" name="Text 0"/>
          <p:cNvSpPr/>
          <p:nvPr/>
        </p:nvSpPr>
        <p:spPr>
          <a:xfrm>
            <a:off x="6153480" y="999720"/>
            <a:ext cx="7809480" cy="17866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4649"/>
              </a:lnSpc>
              <a:tabLst>
                <a:tab pos="0" algn="l"/>
              </a:tabLst>
            </a:pPr>
            <a:r>
              <a:rPr lang="en-US" sz="3750" b="1" strike="noStrike" spc="-1">
                <a:solidFill>
                  <a:srgbClr val="0C0D0F"/>
                </a:solidFill>
                <a:latin typeface="Hubot Sans Bold"/>
                <a:ea typeface="Hubot Sans Bold"/>
              </a:rPr>
              <a:t>Conclusion: Optimizing OS Performance and Reliability</a:t>
            </a:r>
            <a:endParaRPr lang="en-US" sz="3750" b="0" strike="noStrike" spc="-1">
              <a:solidFill>
                <a:srgbClr val="000000"/>
              </a:solidFill>
              <a:latin typeface="Arial"/>
            </a:endParaRPr>
          </a:p>
        </p:txBody>
      </p:sp>
      <p:sp>
        <p:nvSpPr>
          <p:cNvPr id="157" name="Text 1"/>
          <p:cNvSpPr/>
          <p:nvPr/>
        </p:nvSpPr>
        <p:spPr>
          <a:xfrm>
            <a:off x="6153480" y="3072600"/>
            <a:ext cx="7809480" cy="12193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Autofit/>
          </a:bodyPr>
          <a:lstStyle/>
          <a:p>
            <a:pPr>
              <a:lnSpc>
                <a:spcPts val="2401"/>
              </a:lnSpc>
              <a:tabLst>
                <a:tab pos="0" algn="l"/>
              </a:tabLst>
            </a:pPr>
            <a:r>
              <a:rPr lang="en-US" sz="1500" b="0" strike="noStrike" spc="-1">
                <a:solidFill>
                  <a:srgbClr val="55575A"/>
                </a:solidFill>
                <a:latin typeface="Roboto Condensed"/>
                <a:ea typeface="Roboto Condensed"/>
              </a:rPr>
              <a:t>Operating systems employ sophisticated mechanisms like swapping, space management, and RAID structures to efficiently handle memory and storage. These techniques are crucial for ensuring smooth operation, maximizing resource utilization, and safeguarding data integrity. By understanding these core concepts, we can better appreciate the complexity and robustness of modern computing environments.</a:t>
            </a:r>
            <a:endParaRPr lang="en-US" sz="1500" b="0" strike="noStrike" spc="-1">
              <a:solidFill>
                <a:srgbClr val="000000"/>
              </a:solidFill>
              <a:latin typeface="Arial"/>
            </a:endParaRPr>
          </a:p>
        </p:txBody>
      </p:sp>
      <p:sp>
        <p:nvSpPr>
          <p:cNvPr id="158" name="Shape 2"/>
          <p:cNvSpPr/>
          <p:nvPr/>
        </p:nvSpPr>
        <p:spPr>
          <a:xfrm>
            <a:off x="6153480" y="4506840"/>
            <a:ext cx="142560" cy="716760"/>
          </a:xfrm>
          <a:prstGeom prst="roundRect">
            <a:avLst>
              <a:gd name="adj" fmla="val 20013"/>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59" name="Text 3"/>
          <p:cNvSpPr/>
          <p:nvPr/>
        </p:nvSpPr>
        <p:spPr>
          <a:xfrm>
            <a:off x="6582240" y="4506840"/>
            <a:ext cx="3186720" cy="2973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299"/>
              </a:lnSpc>
              <a:tabLst>
                <a:tab pos="0" algn="l"/>
              </a:tabLst>
            </a:pPr>
            <a:r>
              <a:rPr lang="en-US" sz="1850" b="1" strike="noStrike" spc="-1">
                <a:solidFill>
                  <a:srgbClr val="55575A"/>
                </a:solidFill>
                <a:latin typeface="Hubot Sans Bold"/>
                <a:ea typeface="Hubot Sans Bold"/>
              </a:rPr>
              <a:t>Efficient Memory Use</a:t>
            </a:r>
            <a:endParaRPr lang="en-US" sz="1850" b="0" strike="noStrike" spc="-1">
              <a:solidFill>
                <a:srgbClr val="000000"/>
              </a:solidFill>
              <a:latin typeface="Arial"/>
            </a:endParaRPr>
          </a:p>
        </p:txBody>
      </p:sp>
      <p:sp>
        <p:nvSpPr>
          <p:cNvPr id="160" name="Text 4"/>
          <p:cNvSpPr/>
          <p:nvPr/>
        </p:nvSpPr>
        <p:spPr>
          <a:xfrm>
            <a:off x="6582240" y="4919040"/>
            <a:ext cx="7380720" cy="3045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01"/>
              </a:lnSpc>
              <a:tabLst>
                <a:tab pos="0" algn="l"/>
              </a:tabLst>
            </a:pPr>
            <a:r>
              <a:rPr lang="en-US" sz="1500" b="0" strike="noStrike" spc="-1">
                <a:solidFill>
                  <a:srgbClr val="55575A"/>
                </a:solidFill>
                <a:latin typeface="Roboto Condensed"/>
                <a:ea typeface="Roboto Condensed"/>
              </a:rPr>
              <a:t>Swapping optimizes RAM usage by moving inactive data to secondary storage.</a:t>
            </a:r>
            <a:endParaRPr lang="en-US" sz="1500" b="0" strike="noStrike" spc="-1">
              <a:solidFill>
                <a:srgbClr val="000000"/>
              </a:solidFill>
              <a:latin typeface="Arial"/>
            </a:endParaRPr>
          </a:p>
        </p:txBody>
      </p:sp>
      <p:sp>
        <p:nvSpPr>
          <p:cNvPr id="161" name="Shape 5"/>
          <p:cNvSpPr/>
          <p:nvPr/>
        </p:nvSpPr>
        <p:spPr>
          <a:xfrm>
            <a:off x="6439320" y="5414400"/>
            <a:ext cx="142560" cy="716760"/>
          </a:xfrm>
          <a:prstGeom prst="roundRect">
            <a:avLst>
              <a:gd name="adj" fmla="val 20013"/>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62" name="Text 6"/>
          <p:cNvSpPr/>
          <p:nvPr/>
        </p:nvSpPr>
        <p:spPr>
          <a:xfrm>
            <a:off x="6868080" y="5414400"/>
            <a:ext cx="2813400" cy="2973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299"/>
              </a:lnSpc>
              <a:tabLst>
                <a:tab pos="0" algn="l"/>
              </a:tabLst>
            </a:pPr>
            <a:r>
              <a:rPr lang="en-US" sz="1850" b="1" strike="noStrike" spc="-1">
                <a:solidFill>
                  <a:srgbClr val="55575A"/>
                </a:solidFill>
                <a:latin typeface="Hubot Sans Bold"/>
                <a:ea typeface="Hubot Sans Bold"/>
              </a:rPr>
              <a:t>Optimized Storage</a:t>
            </a:r>
            <a:endParaRPr lang="en-US" sz="1850" b="0" strike="noStrike" spc="-1">
              <a:solidFill>
                <a:srgbClr val="000000"/>
              </a:solidFill>
              <a:latin typeface="Arial"/>
            </a:endParaRPr>
          </a:p>
        </p:txBody>
      </p:sp>
      <p:sp>
        <p:nvSpPr>
          <p:cNvPr id="163" name="Text 7"/>
          <p:cNvSpPr/>
          <p:nvPr/>
        </p:nvSpPr>
        <p:spPr>
          <a:xfrm>
            <a:off x="6868080" y="5826600"/>
            <a:ext cx="7094880" cy="3045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01"/>
              </a:lnSpc>
              <a:tabLst>
                <a:tab pos="0" algn="l"/>
              </a:tabLst>
            </a:pPr>
            <a:r>
              <a:rPr lang="en-US" sz="1500" b="0" strike="noStrike" spc="-1">
                <a:solidFill>
                  <a:srgbClr val="55575A"/>
                </a:solidFill>
                <a:latin typeface="Roboto Condensed"/>
                <a:ea typeface="Roboto Condensed"/>
              </a:rPr>
              <a:t>Space management techniques ensure efficient file allocation and retrieval on disks.</a:t>
            </a:r>
            <a:endParaRPr lang="en-US" sz="1500" b="0" strike="noStrike" spc="-1">
              <a:solidFill>
                <a:srgbClr val="000000"/>
              </a:solidFill>
              <a:latin typeface="Arial"/>
            </a:endParaRPr>
          </a:p>
        </p:txBody>
      </p:sp>
      <p:sp>
        <p:nvSpPr>
          <p:cNvPr id="164" name="Shape 8"/>
          <p:cNvSpPr/>
          <p:nvPr/>
        </p:nvSpPr>
        <p:spPr>
          <a:xfrm>
            <a:off x="6725520" y="6321960"/>
            <a:ext cx="142560" cy="716760"/>
          </a:xfrm>
          <a:prstGeom prst="roundRect">
            <a:avLst>
              <a:gd name="adj" fmla="val 20013"/>
            </a:avLst>
          </a:prstGeom>
          <a:solidFill>
            <a:srgbClr val="C8CAC1">
              <a:alpha val="50000"/>
            </a:srgbClr>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Arial"/>
            </a:endParaRPr>
          </a:p>
        </p:txBody>
      </p:sp>
      <p:sp>
        <p:nvSpPr>
          <p:cNvPr id="165" name="Text 9"/>
          <p:cNvSpPr/>
          <p:nvPr/>
        </p:nvSpPr>
        <p:spPr>
          <a:xfrm>
            <a:off x="7154280" y="6321960"/>
            <a:ext cx="2498400" cy="2973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299"/>
              </a:lnSpc>
              <a:tabLst>
                <a:tab pos="0" algn="l"/>
              </a:tabLst>
            </a:pPr>
            <a:r>
              <a:rPr lang="en-US" sz="1850" b="1" strike="noStrike" spc="-1">
                <a:solidFill>
                  <a:srgbClr val="55575A"/>
                </a:solidFill>
                <a:latin typeface="Hubot Sans Bold"/>
                <a:ea typeface="Hubot Sans Bold"/>
              </a:rPr>
              <a:t>Data Reliability</a:t>
            </a:r>
            <a:endParaRPr lang="en-US" sz="1850" b="0" strike="noStrike" spc="-1">
              <a:solidFill>
                <a:srgbClr val="000000"/>
              </a:solidFill>
              <a:latin typeface="Arial"/>
            </a:endParaRPr>
          </a:p>
        </p:txBody>
      </p:sp>
      <p:sp>
        <p:nvSpPr>
          <p:cNvPr id="166" name="Text 10"/>
          <p:cNvSpPr/>
          <p:nvPr/>
        </p:nvSpPr>
        <p:spPr>
          <a:xfrm>
            <a:off x="7154280" y="6734160"/>
            <a:ext cx="6808680" cy="304560"/>
          </a:xfrm>
          <a:prstGeom prst="rect">
            <a:avLst/>
          </a:prstGeom>
          <a:noFill/>
          <a:ln w="0">
            <a:noFill/>
          </a:ln>
        </p:spPr>
        <p:style>
          <a:lnRef idx="0">
            <a:scrgbClr r="0" g="0" b="0"/>
          </a:lnRef>
          <a:fillRef idx="0">
            <a:scrgbClr r="0" g="0" b="0"/>
          </a:fillRef>
          <a:effectRef idx="0">
            <a:scrgbClr r="0" g="0" b="0"/>
          </a:effectRef>
          <a:fontRef idx="minor"/>
        </p:style>
        <p:txBody>
          <a:bodyPr wrap="none" lIns="0" tIns="0" rIns="0" bIns="0" anchor="t">
            <a:noAutofit/>
          </a:bodyPr>
          <a:lstStyle/>
          <a:p>
            <a:pPr>
              <a:lnSpc>
                <a:spcPts val="2401"/>
              </a:lnSpc>
              <a:tabLst>
                <a:tab pos="0" algn="l"/>
              </a:tabLst>
            </a:pPr>
            <a:r>
              <a:rPr lang="en-US" sz="1500" b="0" strike="noStrike" spc="-1">
                <a:solidFill>
                  <a:srgbClr val="55575A"/>
                </a:solidFill>
                <a:latin typeface="Roboto Condensed"/>
                <a:ea typeface="Roboto Condensed"/>
              </a:rPr>
              <a:t>RAID structures enhance performance and provide fault tolerance for critical data.</a:t>
            </a:r>
            <a:endParaRPr lang="en-US" sz="1500" b="0" strike="noStrike" spc="-1">
              <a:solidFill>
                <a:srgbClr val="000000"/>
              </a:solidFill>
              <a:latin typeface="Arial"/>
            </a:endParaRPr>
          </a:p>
        </p:txBody>
      </p:sp>
      <p:sp>
        <p:nvSpPr>
          <p:cNvPr id="2" name="Rectangle 1">
            <a:extLst>
              <a:ext uri="{FF2B5EF4-FFF2-40B4-BE49-F238E27FC236}">
                <a16:creationId xmlns:a16="http://schemas.microsoft.com/office/drawing/2014/main" id="{6A5F24E9-EDBF-D436-A4D2-B61E9F9F22D2}"/>
              </a:ext>
            </a:extLst>
          </p:cNvPr>
          <p:cNvSpPr/>
          <p:nvPr/>
        </p:nvSpPr>
        <p:spPr>
          <a:xfrm>
            <a:off x="12930554" y="7725508"/>
            <a:ext cx="1617784" cy="386861"/>
          </a:xfrm>
          <a:prstGeom prst="rect">
            <a:avLst/>
          </a:prstGeom>
          <a:solidFill>
            <a:srgbClr val="E8E8E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10.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11.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7.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8.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ppt/theme/theme9.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majorFont>
      <a:minorFont>
        <a:latin typeface="Calibri" panose="020F0502020204030204"/>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TotalTime>
  <Words>1080</Words>
  <Application>Microsoft Office PowerPoint</Application>
  <PresentationFormat>Custom</PresentationFormat>
  <Paragraphs>93</Paragraphs>
  <Slides>9</Slides>
  <Notes>9</Notes>
  <HiddenSlides>0</HiddenSlides>
  <MMClips>0</MMClips>
  <ScaleCrop>false</ScaleCrop>
  <HeadingPairs>
    <vt:vector size="6" baseType="variant">
      <vt:variant>
        <vt:lpstr>Fonts Used</vt:lpstr>
      </vt:variant>
      <vt:variant>
        <vt:i4>8</vt:i4>
      </vt:variant>
      <vt:variant>
        <vt:lpstr>Theme</vt:lpstr>
      </vt:variant>
      <vt:variant>
        <vt:i4>10</vt:i4>
      </vt:variant>
      <vt:variant>
        <vt:lpstr>Slide Titles</vt:lpstr>
      </vt:variant>
      <vt:variant>
        <vt:i4>9</vt:i4>
      </vt:variant>
    </vt:vector>
  </HeadingPairs>
  <TitlesOfParts>
    <vt:vector size="27" baseType="lpstr">
      <vt:lpstr>Arial</vt:lpstr>
      <vt:lpstr>Calibri</vt:lpstr>
      <vt:lpstr>Calibri Light</vt:lpstr>
      <vt:lpstr>Hubot Sans Bold</vt:lpstr>
      <vt:lpstr>Roboto Condensed</vt:lpstr>
      <vt:lpstr>Symbol</vt:lpstr>
      <vt:lpstr>Times New Roman</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kamanda Rogati</cp:lastModifiedBy>
  <cp:revision>2</cp:revision>
  <dcterms:created xsi:type="dcterms:W3CDTF">2025-06-05T11:17:32Z</dcterms:created>
  <dcterms:modified xsi:type="dcterms:W3CDTF">2025-06-05T11:26:17Z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9</vt:i4>
  </property>
  <property fmtid="{D5CDD505-2E9C-101B-9397-08002B2CF9AE}" pid="3" name="PresentationFormat">
    <vt:lpwstr>On-screen Show (16:9)</vt:lpwstr>
  </property>
  <property fmtid="{D5CDD505-2E9C-101B-9397-08002B2CF9AE}" pid="4" name="Slides">
    <vt:i4>9</vt:i4>
  </property>
</Properties>
</file>